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3" r:id="rId2"/>
    <p:sldId id="320" r:id="rId3"/>
    <p:sldId id="272" r:id="rId4"/>
    <p:sldId id="327" r:id="rId5"/>
    <p:sldId id="273" r:id="rId6"/>
    <p:sldId id="324" r:id="rId7"/>
    <p:sldId id="325" r:id="rId8"/>
    <p:sldId id="326" r:id="rId9"/>
    <p:sldId id="328" r:id="rId10"/>
    <p:sldId id="329" r:id="rId11"/>
    <p:sldId id="331" r:id="rId12"/>
    <p:sldId id="330" r:id="rId13"/>
    <p:sldId id="33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8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59875" cy="6870700"/>
            <a:chOff x="0" y="0"/>
            <a:chExt cx="5770" cy="4328"/>
          </a:xfrm>
        </p:grpSpPr>
        <p:sp>
          <p:nvSpPr>
            <p:cNvPr id="7171"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7172"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717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grpSp>
          <p:nvGrpSpPr>
            <p:cNvPr id="7174" name="Group 6"/>
            <p:cNvGrpSpPr>
              <a:grpSpLocks/>
            </p:cNvGrpSpPr>
            <p:nvPr/>
          </p:nvGrpSpPr>
          <p:grpSpPr bwMode="auto">
            <a:xfrm>
              <a:off x="4944" y="1"/>
              <a:ext cx="816" cy="3974"/>
              <a:chOff x="4944" y="1"/>
              <a:chExt cx="816" cy="3974"/>
            </a:xfrm>
          </p:grpSpPr>
          <p:grpSp>
            <p:nvGrpSpPr>
              <p:cNvPr id="7175" name="Group 7"/>
              <p:cNvGrpSpPr>
                <a:grpSpLocks/>
              </p:cNvGrpSpPr>
              <p:nvPr userDrawn="1"/>
            </p:nvGrpSpPr>
            <p:grpSpPr bwMode="auto">
              <a:xfrm>
                <a:off x="5280" y="1"/>
                <a:ext cx="480" cy="1430"/>
                <a:chOff x="5280" y="1"/>
                <a:chExt cx="480" cy="1430"/>
              </a:xfrm>
            </p:grpSpPr>
            <p:grpSp>
              <p:nvGrpSpPr>
                <p:cNvPr id="7176" name="Group 8"/>
                <p:cNvGrpSpPr>
                  <a:grpSpLocks/>
                </p:cNvGrpSpPr>
                <p:nvPr userDrawn="1"/>
              </p:nvGrpSpPr>
              <p:grpSpPr bwMode="auto">
                <a:xfrm rot="-5400000">
                  <a:off x="5484" y="0"/>
                  <a:ext cx="174" cy="176"/>
                  <a:chOff x="1657" y="323"/>
                  <a:chExt cx="1691" cy="2560"/>
                </a:xfrm>
              </p:grpSpPr>
              <p:grpSp>
                <p:nvGrpSpPr>
                  <p:cNvPr id="7177" name="Group 9"/>
                  <p:cNvGrpSpPr>
                    <a:grpSpLocks/>
                  </p:cNvGrpSpPr>
                  <p:nvPr/>
                </p:nvGrpSpPr>
                <p:grpSpPr bwMode="auto">
                  <a:xfrm>
                    <a:off x="1657" y="323"/>
                    <a:ext cx="1691" cy="2560"/>
                    <a:chOff x="1657" y="323"/>
                    <a:chExt cx="1691" cy="2560"/>
                  </a:xfrm>
                </p:grpSpPr>
                <p:sp>
                  <p:nvSpPr>
                    <p:cNvPr id="7178"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79"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grpSp>
              <p:sp>
                <p:nvSpPr>
                  <p:cNvPr id="7180"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81"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82"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83"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84"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185"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grpSp>
            <p:pic>
              <p:nvPicPr>
                <p:cNvPr id="7186"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7"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8"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89"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0"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1"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2"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3"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194" name="Group 26"/>
              <p:cNvGrpSpPr>
                <a:grpSpLocks/>
              </p:cNvGrpSpPr>
              <p:nvPr userDrawn="1"/>
            </p:nvGrpSpPr>
            <p:grpSpPr bwMode="auto">
              <a:xfrm>
                <a:off x="4944" y="1008"/>
                <a:ext cx="522" cy="2967"/>
                <a:chOff x="4944" y="1008"/>
                <a:chExt cx="522" cy="2967"/>
              </a:xfrm>
            </p:grpSpPr>
            <p:pic>
              <p:nvPicPr>
                <p:cNvPr id="7195"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6"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7"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8"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9"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0"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1"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2"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3"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4"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5"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6"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7"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8"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9"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0"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1"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2"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3"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7214"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1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1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17"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cstate="print"/>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18"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cstate="print"/>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19"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20"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2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22"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722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7224"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fontAlgn="base">
                <a:spcBef>
                  <a:spcPct val="0"/>
                </a:spcBef>
                <a:spcAft>
                  <a:spcPct val="0"/>
                </a:spcAft>
              </a:pPr>
              <a:endParaRPr kumimoji="1" lang="ru-RU">
                <a:solidFill>
                  <a:srgbClr val="2F1311"/>
                </a:solidFill>
              </a:endParaRPr>
            </a:p>
          </p:txBody>
        </p:sp>
      </p:grpSp>
      <p:sp>
        <p:nvSpPr>
          <p:cNvPr id="7225" name="Rectangle 57"/>
          <p:cNvSpPr>
            <a:spLocks noGrp="1" noChangeArrowheads="1"/>
          </p:cNvSpPr>
          <p:nvPr>
            <p:ph type="ctrTitle" sz="quarter"/>
          </p:nvPr>
        </p:nvSpPr>
        <p:spPr>
          <a:xfrm>
            <a:off x="685800" y="1370013"/>
            <a:ext cx="6965950" cy="2057400"/>
          </a:xfrm>
        </p:spPr>
        <p:txBody>
          <a:bodyPr/>
          <a:lstStyle>
            <a:lvl1pPr>
              <a:defRPr/>
            </a:lvl1pPr>
          </a:lstStyle>
          <a:p>
            <a:pPr lvl="0"/>
            <a:r>
              <a:rPr lang="en-US" noProof="0" smtClean="0"/>
              <a:t>Образец заголовка</a:t>
            </a:r>
          </a:p>
        </p:txBody>
      </p:sp>
      <p:sp>
        <p:nvSpPr>
          <p:cNvPr id="7226"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n-US" noProof="0" smtClean="0"/>
              <a:t>Образец подзаголовка</a:t>
            </a:r>
          </a:p>
        </p:txBody>
      </p:sp>
      <p:sp>
        <p:nvSpPr>
          <p:cNvPr id="7227" name="Rectangle 59"/>
          <p:cNvSpPr>
            <a:spLocks noGrp="1" noChangeArrowheads="1"/>
          </p:cNvSpPr>
          <p:nvPr>
            <p:ph type="dt" sz="quarter" idx="2"/>
          </p:nvPr>
        </p:nvSpPr>
        <p:spPr/>
        <p:txBody>
          <a:bodyPr/>
          <a:lstStyle>
            <a:lvl1pPr>
              <a:defRPr/>
            </a:lvl1pPr>
          </a:lstStyle>
          <a:p>
            <a:endParaRPr lang="en-US">
              <a:solidFill>
                <a:srgbClr val="2F1311"/>
              </a:solidFill>
            </a:endParaRPr>
          </a:p>
        </p:txBody>
      </p:sp>
      <p:sp>
        <p:nvSpPr>
          <p:cNvPr id="7228" name="Rectangle 60"/>
          <p:cNvSpPr>
            <a:spLocks noGrp="1" noChangeArrowheads="1"/>
          </p:cNvSpPr>
          <p:nvPr>
            <p:ph type="ftr" sz="quarter" idx="3"/>
          </p:nvPr>
        </p:nvSpPr>
        <p:spPr/>
        <p:txBody>
          <a:bodyPr/>
          <a:lstStyle>
            <a:lvl1pPr>
              <a:defRPr/>
            </a:lvl1pPr>
          </a:lstStyle>
          <a:p>
            <a:endParaRPr lang="en-US">
              <a:solidFill>
                <a:srgbClr val="2F1311"/>
              </a:solidFill>
            </a:endParaRPr>
          </a:p>
        </p:txBody>
      </p:sp>
      <p:sp>
        <p:nvSpPr>
          <p:cNvPr id="7229" name="Rectangle 61"/>
          <p:cNvSpPr>
            <a:spLocks noGrp="1" noChangeArrowheads="1"/>
          </p:cNvSpPr>
          <p:nvPr>
            <p:ph type="sldNum" sz="quarter" idx="4"/>
          </p:nvPr>
        </p:nvSpPr>
        <p:spPr/>
        <p:txBody>
          <a:bodyPr/>
          <a:lstStyle>
            <a:lvl1pPr>
              <a:defRPr/>
            </a:lvl1pPr>
          </a:lstStyle>
          <a:p>
            <a:fld id="{73BE5159-519D-42BE-B584-D264C47402F4}"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311819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endParaRPr lang="en-US">
              <a:solidFill>
                <a:srgbClr val="2F1311"/>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F1311"/>
              </a:solidFill>
            </a:endParaRPr>
          </a:p>
        </p:txBody>
      </p:sp>
      <p:sp>
        <p:nvSpPr>
          <p:cNvPr id="6" name="Slide Number Placeholder 5"/>
          <p:cNvSpPr>
            <a:spLocks noGrp="1"/>
          </p:cNvSpPr>
          <p:nvPr>
            <p:ph type="sldNum" sz="quarter" idx="12"/>
          </p:nvPr>
        </p:nvSpPr>
        <p:spPr/>
        <p:txBody>
          <a:bodyPr/>
          <a:lstStyle>
            <a:lvl1pPr>
              <a:defRPr/>
            </a:lvl1pPr>
          </a:lstStyle>
          <a:p>
            <a:fld id="{BB5B57B5-64BD-4755-A425-DDFA7B10F4B6}"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1874475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endParaRPr lang="en-US">
              <a:solidFill>
                <a:srgbClr val="2F1311"/>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F1311"/>
              </a:solidFill>
            </a:endParaRPr>
          </a:p>
        </p:txBody>
      </p:sp>
      <p:sp>
        <p:nvSpPr>
          <p:cNvPr id="6" name="Slide Number Placeholder 5"/>
          <p:cNvSpPr>
            <a:spLocks noGrp="1"/>
          </p:cNvSpPr>
          <p:nvPr>
            <p:ph type="sldNum" sz="quarter" idx="12"/>
          </p:nvPr>
        </p:nvSpPr>
        <p:spPr/>
        <p:txBody>
          <a:bodyPr/>
          <a:lstStyle>
            <a:lvl1pPr>
              <a:defRPr/>
            </a:lvl1pPr>
          </a:lstStyle>
          <a:p>
            <a:fld id="{06D9A310-6413-44DC-88AC-0A1D6D92BFAC}"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2760215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endParaRPr lang="en-US">
              <a:solidFill>
                <a:srgbClr val="2F1311"/>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F1311"/>
              </a:solidFill>
            </a:endParaRPr>
          </a:p>
        </p:txBody>
      </p:sp>
      <p:sp>
        <p:nvSpPr>
          <p:cNvPr id="6" name="Slide Number Placeholder 5"/>
          <p:cNvSpPr>
            <a:spLocks noGrp="1"/>
          </p:cNvSpPr>
          <p:nvPr>
            <p:ph type="sldNum" sz="quarter" idx="12"/>
          </p:nvPr>
        </p:nvSpPr>
        <p:spPr/>
        <p:txBody>
          <a:bodyPr/>
          <a:lstStyle>
            <a:lvl1pPr>
              <a:defRPr/>
            </a:lvl1pPr>
          </a:lstStyle>
          <a:p>
            <a:fld id="{21D43828-7D83-4DD6-AFE7-AD28B79161F1}"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96407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2F1311"/>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2F1311"/>
              </a:solidFill>
            </a:endParaRPr>
          </a:p>
        </p:txBody>
      </p:sp>
      <p:sp>
        <p:nvSpPr>
          <p:cNvPr id="6" name="Slide Number Placeholder 5"/>
          <p:cNvSpPr>
            <a:spLocks noGrp="1"/>
          </p:cNvSpPr>
          <p:nvPr>
            <p:ph type="sldNum" sz="quarter" idx="12"/>
          </p:nvPr>
        </p:nvSpPr>
        <p:spPr/>
        <p:txBody>
          <a:bodyPr/>
          <a:lstStyle>
            <a:lvl1pPr>
              <a:defRPr/>
            </a:lvl1pPr>
          </a:lstStyle>
          <a:p>
            <a:fld id="{99A06E43-71C2-40DF-BDD9-6BE8EEF3C15D}"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280482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lvl1pPr>
              <a:defRPr/>
            </a:lvl1pPr>
          </a:lstStyle>
          <a:p>
            <a:endParaRPr lang="en-US">
              <a:solidFill>
                <a:srgbClr val="2F1311"/>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F1311"/>
              </a:solidFill>
            </a:endParaRPr>
          </a:p>
        </p:txBody>
      </p:sp>
      <p:sp>
        <p:nvSpPr>
          <p:cNvPr id="7" name="Slide Number Placeholder 6"/>
          <p:cNvSpPr>
            <a:spLocks noGrp="1"/>
          </p:cNvSpPr>
          <p:nvPr>
            <p:ph type="sldNum" sz="quarter" idx="12"/>
          </p:nvPr>
        </p:nvSpPr>
        <p:spPr/>
        <p:txBody>
          <a:bodyPr/>
          <a:lstStyle>
            <a:lvl1pPr>
              <a:defRPr/>
            </a:lvl1pPr>
          </a:lstStyle>
          <a:p>
            <a:fld id="{9CF175F9-0548-4A3A-9898-C260048CC578}"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996564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lvl1pPr>
              <a:defRPr/>
            </a:lvl1pPr>
          </a:lstStyle>
          <a:p>
            <a:endParaRPr lang="en-US">
              <a:solidFill>
                <a:srgbClr val="2F1311"/>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2F1311"/>
              </a:solidFill>
            </a:endParaRPr>
          </a:p>
        </p:txBody>
      </p:sp>
      <p:sp>
        <p:nvSpPr>
          <p:cNvPr id="9" name="Slide Number Placeholder 8"/>
          <p:cNvSpPr>
            <a:spLocks noGrp="1"/>
          </p:cNvSpPr>
          <p:nvPr>
            <p:ph type="sldNum" sz="quarter" idx="12"/>
          </p:nvPr>
        </p:nvSpPr>
        <p:spPr/>
        <p:txBody>
          <a:bodyPr/>
          <a:lstStyle>
            <a:lvl1pPr>
              <a:defRPr/>
            </a:lvl1pPr>
          </a:lstStyle>
          <a:p>
            <a:fld id="{E3EE1C8E-1992-40A9-90A8-05E640209879}"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785533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lvl1pPr>
              <a:defRPr/>
            </a:lvl1pPr>
          </a:lstStyle>
          <a:p>
            <a:endParaRPr lang="en-US">
              <a:solidFill>
                <a:srgbClr val="2F1311"/>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2F1311"/>
              </a:solidFill>
            </a:endParaRPr>
          </a:p>
        </p:txBody>
      </p:sp>
      <p:sp>
        <p:nvSpPr>
          <p:cNvPr id="5" name="Slide Number Placeholder 4"/>
          <p:cNvSpPr>
            <a:spLocks noGrp="1"/>
          </p:cNvSpPr>
          <p:nvPr>
            <p:ph type="sldNum" sz="quarter" idx="12"/>
          </p:nvPr>
        </p:nvSpPr>
        <p:spPr/>
        <p:txBody>
          <a:bodyPr/>
          <a:lstStyle>
            <a:lvl1pPr>
              <a:defRPr/>
            </a:lvl1pPr>
          </a:lstStyle>
          <a:p>
            <a:fld id="{3254CE12-C35E-4E49-A398-947BF0BA33D6}"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128535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2F1311"/>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2F1311"/>
              </a:solidFill>
            </a:endParaRPr>
          </a:p>
        </p:txBody>
      </p:sp>
      <p:sp>
        <p:nvSpPr>
          <p:cNvPr id="4" name="Slide Number Placeholder 3"/>
          <p:cNvSpPr>
            <a:spLocks noGrp="1"/>
          </p:cNvSpPr>
          <p:nvPr>
            <p:ph type="sldNum" sz="quarter" idx="12"/>
          </p:nvPr>
        </p:nvSpPr>
        <p:spPr/>
        <p:txBody>
          <a:bodyPr/>
          <a:lstStyle>
            <a:lvl1pPr>
              <a:defRPr/>
            </a:lvl1pPr>
          </a:lstStyle>
          <a:p>
            <a:fld id="{81A15AC1-0AE8-4A15-8217-CEDC64238094}"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1256601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2F1311"/>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F1311"/>
              </a:solidFill>
            </a:endParaRPr>
          </a:p>
        </p:txBody>
      </p:sp>
      <p:sp>
        <p:nvSpPr>
          <p:cNvPr id="7" name="Slide Number Placeholder 6"/>
          <p:cNvSpPr>
            <a:spLocks noGrp="1"/>
          </p:cNvSpPr>
          <p:nvPr>
            <p:ph type="sldNum" sz="quarter" idx="12"/>
          </p:nvPr>
        </p:nvSpPr>
        <p:spPr/>
        <p:txBody>
          <a:bodyPr/>
          <a:lstStyle>
            <a:lvl1pPr>
              <a:defRPr/>
            </a:lvl1pPr>
          </a:lstStyle>
          <a:p>
            <a:fld id="{B45F10A1-77AC-43E4-9938-0CCB85A17BF6}"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201140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2F1311"/>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2F1311"/>
              </a:solidFill>
            </a:endParaRPr>
          </a:p>
        </p:txBody>
      </p:sp>
      <p:sp>
        <p:nvSpPr>
          <p:cNvPr id="7" name="Slide Number Placeholder 6"/>
          <p:cNvSpPr>
            <a:spLocks noGrp="1"/>
          </p:cNvSpPr>
          <p:nvPr>
            <p:ph type="sldNum" sz="quarter" idx="12"/>
          </p:nvPr>
        </p:nvSpPr>
        <p:spPr/>
        <p:txBody>
          <a:bodyPr/>
          <a:lstStyle>
            <a:lvl1pPr>
              <a:defRPr/>
            </a:lvl1pPr>
          </a:lstStyle>
          <a:p>
            <a:fld id="{581CA625-25D9-41FB-8A72-AFDEF691DE2B}" type="slidenum">
              <a:rPr lang="en-US">
                <a:solidFill>
                  <a:srgbClr val="2F1311"/>
                </a:solidFill>
              </a:rPr>
              <a:pPr/>
              <a:t>‹#›</a:t>
            </a:fld>
            <a:endParaRPr lang="en-US">
              <a:solidFill>
                <a:srgbClr val="2F1311"/>
              </a:solidFill>
            </a:endParaRPr>
          </a:p>
        </p:txBody>
      </p:sp>
    </p:spTree>
    <p:extLst>
      <p:ext uri="{BB962C8B-B14F-4D97-AF65-F5344CB8AC3E}">
        <p14:creationId xmlns:p14="http://schemas.microsoft.com/office/powerpoint/2010/main" val="98366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59875" cy="6870700"/>
            <a:chOff x="0" y="0"/>
            <a:chExt cx="5770" cy="4328"/>
          </a:xfrm>
        </p:grpSpPr>
        <p:sp>
          <p:nvSpPr>
            <p:cNvPr id="6147"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6148"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6149"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grpSp>
          <p:nvGrpSpPr>
            <p:cNvPr id="6150" name="Group 6"/>
            <p:cNvGrpSpPr>
              <a:grpSpLocks/>
            </p:cNvGrpSpPr>
            <p:nvPr/>
          </p:nvGrpSpPr>
          <p:grpSpPr bwMode="auto">
            <a:xfrm>
              <a:off x="4944" y="1"/>
              <a:ext cx="816" cy="3974"/>
              <a:chOff x="4944" y="1"/>
              <a:chExt cx="816" cy="3974"/>
            </a:xfrm>
          </p:grpSpPr>
          <p:grpSp>
            <p:nvGrpSpPr>
              <p:cNvPr id="6151" name="Group 7"/>
              <p:cNvGrpSpPr>
                <a:grpSpLocks/>
              </p:cNvGrpSpPr>
              <p:nvPr userDrawn="1"/>
            </p:nvGrpSpPr>
            <p:grpSpPr bwMode="auto">
              <a:xfrm>
                <a:off x="5280" y="1"/>
                <a:ext cx="480" cy="1430"/>
                <a:chOff x="5280" y="1"/>
                <a:chExt cx="480" cy="1430"/>
              </a:xfrm>
            </p:grpSpPr>
            <p:grpSp>
              <p:nvGrpSpPr>
                <p:cNvPr id="6152" name="Group 8"/>
                <p:cNvGrpSpPr>
                  <a:grpSpLocks/>
                </p:cNvGrpSpPr>
                <p:nvPr userDrawn="1"/>
              </p:nvGrpSpPr>
              <p:grpSpPr bwMode="auto">
                <a:xfrm rot="-5400000">
                  <a:off x="5484" y="0"/>
                  <a:ext cx="174" cy="176"/>
                  <a:chOff x="1657" y="323"/>
                  <a:chExt cx="1691" cy="2560"/>
                </a:xfrm>
              </p:grpSpPr>
              <p:grpSp>
                <p:nvGrpSpPr>
                  <p:cNvPr id="6153" name="Group 9"/>
                  <p:cNvGrpSpPr>
                    <a:grpSpLocks/>
                  </p:cNvGrpSpPr>
                  <p:nvPr/>
                </p:nvGrpSpPr>
                <p:grpSpPr bwMode="auto">
                  <a:xfrm>
                    <a:off x="1657" y="323"/>
                    <a:ext cx="1691" cy="2560"/>
                    <a:chOff x="1657" y="323"/>
                    <a:chExt cx="1691" cy="2560"/>
                  </a:xfrm>
                </p:grpSpPr>
                <p:sp>
                  <p:nvSpPr>
                    <p:cNvPr id="615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5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grpSp>
              <p:sp>
                <p:nvSpPr>
                  <p:cNvPr id="6156"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57"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58"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59"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60"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61"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grpSp>
            <p:pic>
              <p:nvPicPr>
                <p:cNvPr id="6162"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3"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4"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5"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6"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7"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8"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9"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6170" name="Group 26"/>
              <p:cNvGrpSpPr>
                <a:grpSpLocks/>
              </p:cNvGrpSpPr>
              <p:nvPr userDrawn="1"/>
            </p:nvGrpSpPr>
            <p:grpSpPr bwMode="auto">
              <a:xfrm>
                <a:off x="4944" y="1008"/>
                <a:ext cx="522" cy="2967"/>
                <a:chOff x="4944" y="1008"/>
                <a:chExt cx="522" cy="2967"/>
              </a:xfrm>
            </p:grpSpPr>
            <p:pic>
              <p:nvPicPr>
                <p:cNvPr id="6171"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2"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3"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4"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5"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6"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7"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8"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79"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0"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1"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2"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3"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4"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5"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6"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7"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8"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9"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6190"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1"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2"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3"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cstate="print"/>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4"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cstate="print"/>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5"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6"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7"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198"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ru-RU">
                <a:solidFill>
                  <a:srgbClr val="2F1311"/>
                </a:solidFill>
              </a:endParaRPr>
            </a:p>
          </p:txBody>
        </p:sp>
        <p:sp>
          <p:nvSpPr>
            <p:cNvPr id="6199"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ru-RU">
                <a:solidFill>
                  <a:srgbClr val="2F1311"/>
                </a:solidFill>
              </a:endParaRPr>
            </a:p>
          </p:txBody>
        </p:sp>
        <p:sp>
          <p:nvSpPr>
            <p:cNvPr id="6200"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fontAlgn="base">
                <a:spcBef>
                  <a:spcPct val="0"/>
                </a:spcBef>
                <a:spcAft>
                  <a:spcPct val="0"/>
                </a:spcAft>
              </a:pPr>
              <a:endParaRPr kumimoji="1" lang="ru-RU">
                <a:solidFill>
                  <a:srgbClr val="2F1311"/>
                </a:solidFill>
              </a:endParaRPr>
            </a:p>
          </p:txBody>
        </p:sp>
      </p:grpSp>
      <p:sp>
        <p:nvSpPr>
          <p:cNvPr id="6201"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Образец заголовка</a:t>
            </a:r>
          </a:p>
        </p:txBody>
      </p:sp>
      <p:sp>
        <p:nvSpPr>
          <p:cNvPr id="6202"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p>
        </p:txBody>
      </p:sp>
      <p:sp>
        <p:nvSpPr>
          <p:cNvPr id="6203"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lvl1pPr>
          </a:lstStyle>
          <a:p>
            <a:pPr fontAlgn="base">
              <a:spcBef>
                <a:spcPct val="0"/>
              </a:spcBef>
              <a:spcAft>
                <a:spcPct val="0"/>
              </a:spcAft>
            </a:pPr>
            <a:endParaRPr lang="en-US">
              <a:solidFill>
                <a:srgbClr val="2F1311"/>
              </a:solidFill>
            </a:endParaRPr>
          </a:p>
        </p:txBody>
      </p:sp>
      <p:sp>
        <p:nvSpPr>
          <p:cNvPr id="6204"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lgn="ctr" fontAlgn="base">
              <a:spcBef>
                <a:spcPct val="0"/>
              </a:spcBef>
              <a:spcAft>
                <a:spcPct val="0"/>
              </a:spcAft>
            </a:pPr>
            <a:endParaRPr lang="en-US">
              <a:solidFill>
                <a:srgbClr val="2F1311"/>
              </a:solidFill>
            </a:endParaRPr>
          </a:p>
        </p:txBody>
      </p:sp>
      <p:sp>
        <p:nvSpPr>
          <p:cNvPr id="6205"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A2669281-EE85-44BA-814C-8C734F60AE89}" type="slidenum">
              <a:rPr lang="en-US">
                <a:solidFill>
                  <a:srgbClr val="2F1311"/>
                </a:solidFill>
              </a:rPr>
              <a:pPr fontAlgn="base">
                <a:spcBef>
                  <a:spcPct val="0"/>
                </a:spcBef>
                <a:spcAft>
                  <a:spcPct val="0"/>
                </a:spcAft>
              </a:pPr>
              <a:t>‹#›</a:t>
            </a:fld>
            <a:endParaRPr lang="en-US">
              <a:solidFill>
                <a:srgbClr val="2F1311"/>
              </a:solidFill>
            </a:endParaRPr>
          </a:p>
        </p:txBody>
      </p:sp>
    </p:spTree>
    <p:extLst>
      <p:ext uri="{BB962C8B-B14F-4D97-AF65-F5344CB8AC3E}">
        <p14:creationId xmlns:p14="http://schemas.microsoft.com/office/powerpoint/2010/main" val="1090505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fontAlgn="base">
        <a:spcBef>
          <a:spcPct val="20000"/>
        </a:spcBef>
        <a:spcAft>
          <a:spcPct val="0"/>
        </a:spcAft>
        <a:buBlip>
          <a:blip r:embed="rId15"/>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6"/>
        </a:buBlip>
        <a:defRPr sz="2800">
          <a:solidFill>
            <a:schemeClr val="tx1"/>
          </a:solidFill>
          <a:latin typeface="+mn-lt"/>
        </a:defRPr>
      </a:lvl2pPr>
      <a:lvl3pPr marL="1143000" indent="-228600" algn="l" rtl="0" fontAlgn="base">
        <a:spcBef>
          <a:spcPct val="20000"/>
        </a:spcBef>
        <a:spcAft>
          <a:spcPct val="0"/>
        </a:spcAft>
        <a:buSzPct val="70000"/>
        <a:buBlip>
          <a:blip r:embed="rId17"/>
        </a:buBlip>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6"/>
          <p:cNvSpPr>
            <a:spLocks noGrp="1"/>
          </p:cNvSpPr>
          <p:nvPr>
            <p:ph type="title"/>
          </p:nvPr>
        </p:nvSpPr>
        <p:spPr>
          <a:xfrm>
            <a:off x="399289" y="634784"/>
            <a:ext cx="7477125" cy="5170480"/>
          </a:xfrm>
        </p:spPr>
        <p:txBody>
          <a:bodyPr/>
          <a:lstStyle/>
          <a:p>
            <a:pPr algn="ctr"/>
            <a:r>
              <a:rPr lang="kk-KZ" dirty="0" smtClean="0"/>
              <a:t>Францияның бұқаралық ақпарат құралдары</a:t>
            </a:r>
            <a:br>
              <a:rPr lang="kk-KZ" dirty="0" smtClean="0"/>
            </a:br>
            <a:r>
              <a:rPr lang="kk-KZ" dirty="0" smtClean="0"/>
              <a:t/>
            </a:r>
            <a:br>
              <a:rPr lang="kk-KZ" dirty="0" smtClean="0"/>
            </a:br>
            <a:r>
              <a:rPr lang="kk-KZ" dirty="0" smtClean="0"/>
              <a:t> </a:t>
            </a:r>
            <a:r>
              <a:rPr lang="kk-KZ" sz="2000" dirty="0" smtClean="0"/>
              <a:t>Франция бұқаралық ақпарт құралдарының жүйесі жоғары дамыған ел болып табылады. Француз журналистикасы</a:t>
            </a:r>
            <a:br>
              <a:rPr lang="kk-KZ" sz="2000" dirty="0" smtClean="0"/>
            </a:br>
            <a:r>
              <a:rPr lang="kk-KZ" sz="2000" dirty="0" smtClean="0"/>
              <a:t>әлемдегі ең ежелгі мерзімді баспасөздің бай тәжірибесі      қалыптасқан сала. Бұл елде апталық басылымдар 18ғ. дами бастаса, қазіргі кезде журналдардың саны 1000-ға жетеді. </a:t>
            </a:r>
            <a:endParaRPr lang="ru-RU" sz="2400" dirty="0"/>
          </a:p>
        </p:txBody>
      </p:sp>
    </p:spTree>
    <p:extLst>
      <p:ext uri="{BB962C8B-B14F-4D97-AF65-F5344CB8AC3E}">
        <p14:creationId xmlns:p14="http://schemas.microsoft.com/office/powerpoint/2010/main" val="2626305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63525" y="476673"/>
            <a:ext cx="7386638" cy="5619328"/>
          </a:xfrm>
        </p:spPr>
        <p:txBody>
          <a:bodyPr/>
          <a:lstStyle/>
          <a:p>
            <a:pPr algn="just"/>
            <a:r>
              <a:rPr lang="ru-RU" sz="2000" dirty="0" smtClean="0">
                <a:solidFill>
                  <a:schemeClr val="accent1">
                    <a:lumMod val="20000"/>
                    <a:lumOff val="80000"/>
                  </a:schemeClr>
                </a:solidFill>
              </a:rPr>
              <a:t>1994 </a:t>
            </a:r>
            <a:r>
              <a:rPr lang="ru-RU" sz="2000" dirty="0" err="1" smtClean="0">
                <a:solidFill>
                  <a:schemeClr val="accent1">
                    <a:lumMod val="20000"/>
                    <a:lumOff val="80000"/>
                  </a:schemeClr>
                </a:solidFill>
              </a:rPr>
              <a:t>жылдан</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бері</a:t>
            </a:r>
            <a:r>
              <a:rPr lang="ru-RU" sz="2000" dirty="0" smtClean="0">
                <a:solidFill>
                  <a:schemeClr val="accent1">
                    <a:lumMod val="20000"/>
                    <a:lumOff val="80000"/>
                  </a:schemeClr>
                </a:solidFill>
              </a:rPr>
              <a:t> мемлекеттік </a:t>
            </a:r>
            <a:r>
              <a:rPr lang="ru-RU" sz="2000" dirty="0" err="1" smtClean="0">
                <a:solidFill>
                  <a:schemeClr val="accent1">
                    <a:lumMod val="20000"/>
                    <a:lumOff val="80000"/>
                  </a:schemeClr>
                </a:solidFill>
              </a:rPr>
              <a:t>телеарналардың жеке</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меншік</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арналарға қарағанда жеңілдіктері көбірек берілді</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(Ұлттық телеөнімдерге,әсіресе мәдениет саласындағы хабарларға</a:t>
            </a:r>
            <a:r>
              <a:rPr lang="ru-RU" sz="2000" dirty="0" smtClean="0">
                <a:solidFill>
                  <a:schemeClr val="accent1">
                    <a:lumMod val="20000"/>
                    <a:lumOff val="80000"/>
                  </a:schemeClr>
                </a:solidFill>
              </a:rPr>
              <a:t>)</a:t>
            </a:r>
          </a:p>
          <a:p>
            <a:pPr algn="just"/>
            <a:r>
              <a:rPr lang="ru-RU" sz="2000" dirty="0" err="1" smtClean="0">
                <a:solidFill>
                  <a:schemeClr val="accent1">
                    <a:lumMod val="20000"/>
                    <a:lumOff val="80000"/>
                  </a:schemeClr>
                </a:solidFill>
              </a:rPr>
              <a:t>Барлық телеарналардағы хабардың  </a:t>
            </a:r>
            <a:r>
              <a:rPr lang="ru-RU" sz="2000" dirty="0" smtClean="0">
                <a:solidFill>
                  <a:schemeClr val="accent1">
                    <a:lumMod val="20000"/>
                    <a:lumOff val="80000"/>
                  </a:schemeClr>
                </a:solidFill>
              </a:rPr>
              <a:t>50% француз </a:t>
            </a:r>
            <a:r>
              <a:rPr lang="ru-RU" sz="2000" dirty="0" err="1" smtClean="0">
                <a:solidFill>
                  <a:schemeClr val="accent1">
                    <a:lumMod val="20000"/>
                    <a:lumOff val="80000"/>
                  </a:schemeClr>
                </a:solidFill>
              </a:rPr>
              <a:t>бағдарламалары болуы</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керек</a:t>
            </a:r>
            <a:r>
              <a:rPr lang="ru-RU" sz="2000" dirty="0" smtClean="0">
                <a:solidFill>
                  <a:schemeClr val="accent1">
                    <a:lumMod val="20000"/>
                    <a:lumOff val="80000"/>
                  </a:schemeClr>
                </a:solidFill>
              </a:rPr>
              <a:t>. 1991 </a:t>
            </a:r>
            <a:r>
              <a:rPr lang="ru-RU" sz="2000" dirty="0" err="1" smtClean="0">
                <a:solidFill>
                  <a:schemeClr val="accent1">
                    <a:lumMod val="20000"/>
                    <a:lumOff val="80000"/>
                  </a:schemeClr>
                </a:solidFill>
              </a:rPr>
              <a:t>жылы</a:t>
            </a:r>
            <a:r>
              <a:rPr lang="ru-RU" sz="2000" dirty="0" smtClean="0">
                <a:solidFill>
                  <a:schemeClr val="accent1">
                    <a:lumMod val="20000"/>
                    <a:lumOff val="80000"/>
                  </a:schemeClr>
                </a:solidFill>
              </a:rPr>
              <a:t> ТФ-1 </a:t>
            </a:r>
            <a:r>
              <a:rPr lang="ru-RU" sz="2000" dirty="0" err="1" smtClean="0">
                <a:solidFill>
                  <a:schemeClr val="accent1">
                    <a:lumMod val="20000"/>
                    <a:lumOff val="80000"/>
                  </a:schemeClr>
                </a:solidFill>
              </a:rPr>
              <a:t>телеарнасына</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БАҚ-ң жоғарғы кеңесі </a:t>
            </a:r>
            <a:r>
              <a:rPr lang="ru-RU" sz="2000" dirty="0" smtClean="0">
                <a:solidFill>
                  <a:schemeClr val="accent1">
                    <a:lumMod val="20000"/>
                    <a:lumOff val="80000"/>
                  </a:schemeClr>
                </a:solidFill>
              </a:rPr>
              <a:t>француз </a:t>
            </a:r>
            <a:r>
              <a:rPr lang="ru-RU" sz="2000" dirty="0" err="1" smtClean="0">
                <a:solidFill>
                  <a:schemeClr val="accent1">
                    <a:lumMod val="20000"/>
                    <a:lumOff val="80000"/>
                  </a:schemeClr>
                </a:solidFill>
              </a:rPr>
              <a:t>хабарларындағы тәртіпті бұзғаны үшін </a:t>
            </a:r>
            <a:r>
              <a:rPr lang="ru-RU" sz="2000" dirty="0" smtClean="0">
                <a:solidFill>
                  <a:schemeClr val="accent1">
                    <a:lumMod val="20000"/>
                    <a:lumOff val="80000"/>
                  </a:schemeClr>
                </a:solidFill>
              </a:rPr>
              <a:t>30 млн. </a:t>
            </a:r>
            <a:r>
              <a:rPr lang="ru-RU" sz="2000" dirty="0" err="1" smtClean="0">
                <a:solidFill>
                  <a:schemeClr val="accent1">
                    <a:lumMod val="20000"/>
                    <a:lumOff val="80000"/>
                  </a:schemeClr>
                </a:solidFill>
              </a:rPr>
              <a:t>айыппұл салған.</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Үкімет қазіргі дейін</a:t>
            </a:r>
            <a:r>
              <a:rPr lang="ru-RU" sz="2000" dirty="0" smtClean="0">
                <a:solidFill>
                  <a:schemeClr val="accent1">
                    <a:lumMod val="20000"/>
                    <a:lumOff val="80000"/>
                  </a:schemeClr>
                </a:solidFill>
              </a:rPr>
              <a:t> осы </a:t>
            </a:r>
            <a:r>
              <a:rPr lang="ru-RU" sz="2000" dirty="0" err="1" smtClean="0">
                <a:solidFill>
                  <a:schemeClr val="accent1">
                    <a:lumMod val="20000"/>
                    <a:lumOff val="80000"/>
                  </a:schemeClr>
                </a:solidFill>
              </a:rPr>
              <a:t>тәртіпті қадағалайды</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Ұлттық телеөнімді жасау</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қымбат болғандықтан, табысы</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тұрақсыз телеарналарға бағдарламаларды жасау</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қиынға соғады.</a:t>
            </a:r>
            <a:r>
              <a:rPr lang="ru-RU" sz="2000" dirty="0" smtClean="0">
                <a:solidFill>
                  <a:schemeClr val="accent1">
                    <a:lumMod val="20000"/>
                    <a:lumOff val="80000"/>
                  </a:schemeClr>
                </a:solidFill>
              </a:rPr>
              <a:t> </a:t>
            </a:r>
          </a:p>
          <a:p>
            <a:pPr algn="just"/>
            <a:r>
              <a:rPr lang="ru-RU" sz="2000" dirty="0" smtClean="0">
                <a:solidFill>
                  <a:schemeClr val="accent1">
                    <a:lumMod val="20000"/>
                    <a:lumOff val="80000"/>
                  </a:schemeClr>
                </a:solidFill>
              </a:rPr>
              <a:t>Франция </a:t>
            </a:r>
            <a:r>
              <a:rPr lang="ru-RU" sz="2000" dirty="0" err="1" smtClean="0">
                <a:solidFill>
                  <a:schemeClr val="accent1">
                    <a:lumMod val="20000"/>
                    <a:lumOff val="80000"/>
                  </a:schemeClr>
                </a:solidFill>
              </a:rPr>
              <a:t>кабельді</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телевидениесі</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Еуропада</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соңғы орындардың қатарында</a:t>
            </a:r>
            <a:r>
              <a:rPr lang="ru-RU" sz="2000" dirty="0" smtClean="0">
                <a:solidFill>
                  <a:schemeClr val="accent1">
                    <a:lumMod val="20000"/>
                    <a:lumOff val="80000"/>
                  </a:schemeClr>
                </a:solidFill>
              </a:rPr>
              <a:t>. 1993 </a:t>
            </a:r>
            <a:r>
              <a:rPr lang="ru-RU" sz="2000" dirty="0" err="1" smtClean="0">
                <a:solidFill>
                  <a:schemeClr val="accent1">
                    <a:lumMod val="20000"/>
                    <a:lumOff val="80000"/>
                  </a:schemeClr>
                </a:solidFill>
              </a:rPr>
              <a:t>жылы</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кішігірім</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және </a:t>
            </a:r>
            <a:r>
              <a:rPr lang="ru-RU" sz="2000" dirty="0" smtClean="0">
                <a:solidFill>
                  <a:schemeClr val="accent1">
                    <a:lumMod val="20000"/>
                    <a:lumOff val="80000"/>
                  </a:schemeClr>
                </a:solidFill>
              </a:rPr>
              <a:t>орта </a:t>
            </a:r>
            <a:r>
              <a:rPr lang="ru-RU" sz="2000" dirty="0" err="1" smtClean="0">
                <a:solidFill>
                  <a:schemeClr val="accent1">
                    <a:lumMod val="20000"/>
                    <a:lumOff val="80000"/>
                  </a:schemeClr>
                </a:solidFill>
              </a:rPr>
              <a:t>кабельді</a:t>
            </a:r>
            <a:r>
              <a:rPr lang="ru-RU" sz="2000" dirty="0" smtClean="0">
                <a:solidFill>
                  <a:schemeClr val="accent1">
                    <a:lumMod val="20000"/>
                    <a:lumOff val="80000"/>
                  </a:schemeClr>
                </a:solidFill>
              </a:rPr>
              <a:t> 6 </a:t>
            </a:r>
            <a:r>
              <a:rPr lang="ru-RU" sz="2000" dirty="0" err="1" smtClean="0">
                <a:solidFill>
                  <a:schemeClr val="accent1">
                    <a:lumMod val="20000"/>
                    <a:lumOff val="80000"/>
                  </a:schemeClr>
                </a:solidFill>
              </a:rPr>
              <a:t>телеарна</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жаңа кабельді</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жүйеге бірікті</a:t>
            </a:r>
            <a:r>
              <a:rPr lang="ru-RU" sz="2000" dirty="0" smtClean="0">
                <a:solidFill>
                  <a:schemeClr val="accent1">
                    <a:lumMod val="20000"/>
                    <a:lumOff val="80000"/>
                  </a:schemeClr>
                </a:solidFill>
              </a:rPr>
              <a:t>. (АНКС) </a:t>
            </a:r>
            <a:r>
              <a:rPr lang="ru-RU" sz="2000" dirty="0" err="1" smtClean="0">
                <a:solidFill>
                  <a:schemeClr val="accent1">
                    <a:lumMod val="20000"/>
                    <a:lumOff val="80000"/>
                  </a:schemeClr>
                </a:solidFill>
              </a:rPr>
              <a:t>Қазіргі кезде</a:t>
            </a:r>
            <a:r>
              <a:rPr lang="ru-RU" sz="2000" dirty="0" smtClean="0">
                <a:solidFill>
                  <a:schemeClr val="accent1">
                    <a:lumMod val="20000"/>
                    <a:lumOff val="80000"/>
                  </a:schemeClr>
                </a:solidFill>
              </a:rPr>
              <a:t> француз </a:t>
            </a:r>
            <a:r>
              <a:rPr lang="ru-RU" sz="2000" dirty="0" err="1" smtClean="0">
                <a:solidFill>
                  <a:schemeClr val="accent1">
                    <a:lumMod val="20000"/>
                    <a:lumOff val="80000"/>
                  </a:schemeClr>
                </a:solidFill>
              </a:rPr>
              <a:t>үкіметі кабельді-спутниктік</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телевидениені</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жеке</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инвесторлар</a:t>
            </a:r>
            <a:r>
              <a:rPr lang="ru-RU" sz="2000" dirty="0" smtClean="0">
                <a:solidFill>
                  <a:schemeClr val="accent1">
                    <a:lumMod val="20000"/>
                    <a:lumOff val="80000"/>
                  </a:schemeClr>
                </a:solidFill>
              </a:rPr>
              <a:t> </a:t>
            </a:r>
            <a:r>
              <a:rPr lang="ru-RU" sz="2000" dirty="0" err="1" smtClean="0">
                <a:solidFill>
                  <a:schemeClr val="accent1">
                    <a:lumMod val="20000"/>
                    <a:lumOff val="80000"/>
                  </a:schemeClr>
                </a:solidFill>
              </a:rPr>
              <a:t>қолына берген</a:t>
            </a:r>
            <a:r>
              <a:rPr lang="ru-RU" sz="2000" dirty="0" smtClean="0">
                <a:solidFill>
                  <a:schemeClr val="accent1">
                    <a:lumMod val="20000"/>
                    <a:lumOff val="80000"/>
                  </a:schemeClr>
                </a:solidFill>
              </a:rPr>
              <a:t>.</a:t>
            </a:r>
          </a:p>
          <a:p>
            <a:endParaRPr lang="ru-RU"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92696"/>
            <a:ext cx="7386638" cy="4971257"/>
          </a:xfrm>
        </p:spPr>
        <p:txBody>
          <a:bodyPr/>
          <a:lstStyle/>
          <a:p>
            <a:pPr algn="just"/>
            <a:r>
              <a:rPr lang="ru-RU" sz="1800" dirty="0" err="1" smtClean="0"/>
              <a:t>Тақырыптық телеарналар</a:t>
            </a:r>
            <a:r>
              <a:rPr lang="ru-RU" sz="1800" dirty="0" smtClean="0"/>
              <a:t> </a:t>
            </a:r>
          </a:p>
          <a:p>
            <a:pPr algn="just"/>
            <a:r>
              <a:rPr lang="ru-RU" sz="1800" dirty="0" smtClean="0"/>
              <a:t>1994 </a:t>
            </a:r>
            <a:r>
              <a:rPr lang="ru-RU" sz="1800" dirty="0" err="1" smtClean="0"/>
              <a:t>жылы</a:t>
            </a:r>
            <a:r>
              <a:rPr lang="ru-RU" sz="1800" dirty="0" smtClean="0"/>
              <a:t> </a:t>
            </a:r>
            <a:r>
              <a:rPr lang="ru-RU" sz="1800" dirty="0" err="1" smtClean="0"/>
              <a:t>қыркүйекте  </a:t>
            </a:r>
            <a:r>
              <a:rPr lang="ru-RU" sz="1800" dirty="0" smtClean="0"/>
              <a:t>ТВ- </a:t>
            </a:r>
            <a:r>
              <a:rPr lang="ru-RU" sz="1800" dirty="0" err="1" smtClean="0"/>
              <a:t>метео</a:t>
            </a:r>
            <a:r>
              <a:rPr lang="ru-RU" sz="1800" dirty="0" smtClean="0"/>
              <a:t> </a:t>
            </a:r>
            <a:r>
              <a:rPr lang="ru-RU" sz="1800" dirty="0" err="1" smtClean="0"/>
              <a:t>өз хабарын</a:t>
            </a:r>
            <a:r>
              <a:rPr lang="ru-RU" sz="1800" dirty="0" smtClean="0"/>
              <a:t> </a:t>
            </a:r>
            <a:r>
              <a:rPr lang="ru-RU" sz="1800" dirty="0" err="1" smtClean="0"/>
              <a:t>таратты</a:t>
            </a:r>
            <a:r>
              <a:rPr lang="ru-RU" sz="1800" dirty="0" smtClean="0"/>
              <a:t>. Франция </a:t>
            </a:r>
            <a:r>
              <a:rPr lang="ru-RU" sz="1800" dirty="0" err="1" smtClean="0"/>
              <a:t>ауа-райына</a:t>
            </a:r>
            <a:r>
              <a:rPr lang="ru-RU" sz="1800" dirty="0" smtClean="0"/>
              <a:t> </a:t>
            </a:r>
            <a:r>
              <a:rPr lang="ru-RU" sz="1800" dirty="0" err="1" smtClean="0"/>
              <a:t>байланысты</a:t>
            </a:r>
            <a:r>
              <a:rPr lang="ru-RU" sz="1800" dirty="0" smtClean="0"/>
              <a:t> </a:t>
            </a:r>
            <a:r>
              <a:rPr lang="ru-RU" sz="1800" dirty="0" err="1" smtClean="0"/>
              <a:t>хабарлар</a:t>
            </a:r>
            <a:r>
              <a:rPr lang="ru-RU" sz="1800" dirty="0" smtClean="0"/>
              <a:t> жасады.</a:t>
            </a:r>
            <a:r>
              <a:rPr lang="ru-RU" sz="1800" dirty="0" err="1" smtClean="0"/>
              <a:t>Бағбандар</a:t>
            </a:r>
            <a:r>
              <a:rPr lang="ru-RU" sz="1800" dirty="0" smtClean="0"/>
              <a:t>, автомобиль </a:t>
            </a:r>
            <a:r>
              <a:rPr lang="ru-RU" sz="1800" dirty="0" err="1" smtClean="0"/>
              <a:t>жүргізушілерінің сүйікті арнасына</a:t>
            </a:r>
            <a:r>
              <a:rPr lang="ru-RU" sz="1800" dirty="0" smtClean="0"/>
              <a:t> </a:t>
            </a:r>
            <a:r>
              <a:rPr lang="ru-RU" sz="1800" dirty="0" err="1" smtClean="0"/>
              <a:t>арналды</a:t>
            </a:r>
            <a:r>
              <a:rPr lang="ru-RU" sz="1800" dirty="0" smtClean="0"/>
              <a:t>. </a:t>
            </a:r>
            <a:r>
              <a:rPr lang="ru-RU" sz="1800" dirty="0" err="1" smtClean="0"/>
              <a:t>Сонымен</a:t>
            </a:r>
            <a:r>
              <a:rPr lang="ru-RU" sz="1800" dirty="0" smtClean="0"/>
              <a:t> </a:t>
            </a:r>
            <a:r>
              <a:rPr lang="ru-RU" sz="1800" dirty="0" err="1" smtClean="0"/>
              <a:t>қатар, тақырыптық телеарналардың дені</a:t>
            </a:r>
            <a:r>
              <a:rPr lang="ru-RU" sz="1800" dirty="0" smtClean="0"/>
              <a:t> </a:t>
            </a:r>
            <a:r>
              <a:rPr lang="ru-RU" sz="1800" dirty="0" err="1" smtClean="0"/>
              <a:t>қарттар </a:t>
            </a:r>
            <a:r>
              <a:rPr lang="ru-RU" sz="1800" dirty="0" smtClean="0"/>
              <a:t>мен </a:t>
            </a:r>
            <a:r>
              <a:rPr lang="ru-RU" sz="1800" dirty="0" err="1" smtClean="0"/>
              <a:t>жастарға арналған</a:t>
            </a:r>
            <a:r>
              <a:rPr lang="ru-RU" sz="1800" dirty="0" smtClean="0"/>
              <a:t>.</a:t>
            </a:r>
          </a:p>
          <a:p>
            <a:pPr algn="just"/>
            <a:r>
              <a:rPr lang="kk-KZ" sz="1800" dirty="0" smtClean="0"/>
              <a:t>80 жылдары президент Ф.Миттера жеке меншік телеарналар жөнінде сөз қозғағанда, көптеген азаматтар қарсы болды. Тіпті, театр актерлерінің өзі “Жеке меншік теледидар жағымды нәтиже берген емес. Біз мемлекеттік қызметті қолдаймыз, тек соны жаңарту керек” деп жазды. Алайда үкімет мәселені біржола шешіп, алғашқы жекеменшік ұлттық телеарнаның магнаты Жорж Сейду мен италиян магнаты Сильвио Берлускони тобы өз үлгілері бойынша телехабар бере бастады. (Ойындар,мультфильмдер,сериалдар, жұлдыз-жорамал)</a:t>
            </a:r>
          </a:p>
          <a:p>
            <a:pPr algn="just"/>
            <a:endParaRPr lang="ru-RU" sz="1800" dirty="0" smtClean="0"/>
          </a:p>
          <a:p>
            <a:endParaRPr lang="ru-RU"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3525" y="548681"/>
            <a:ext cx="7386638" cy="5547320"/>
          </a:xfrm>
        </p:spPr>
        <p:txBody>
          <a:bodyPr/>
          <a:lstStyle/>
          <a:p>
            <a:r>
              <a:rPr lang="kk-KZ" sz="1800" dirty="0" smtClean="0"/>
              <a:t>1974 жылы реформа француз ұлттық радиобағдарамаларын Радио Франс деген атпен бірыңғай ұйымға біріктірді. Қазір Радио Франстың құрасында 3 жалпы бағдарлама мен жергілікті радиостанциялар енеді. </a:t>
            </a:r>
          </a:p>
          <a:p>
            <a:r>
              <a:rPr lang="kk-KZ" sz="1800" dirty="0" smtClean="0"/>
              <a:t>Радио Франстың бірінші бағдарламасы – Франс-Энтер – күн сайын 8 млн-нан астам тыңдарманды жинайды. Тәулік бойы жұмыс істеп, сағат сайын жаңалықтар береді. </a:t>
            </a:r>
          </a:p>
          <a:p>
            <a:r>
              <a:rPr lang="kk-KZ" sz="1800" dirty="0" smtClean="0"/>
              <a:t>Бәсекелестері: “Еуропа-1”, “Радио-Люксембург”, “Радио Монте-Карло”</a:t>
            </a:r>
          </a:p>
          <a:p>
            <a:r>
              <a:rPr lang="kk-KZ" sz="1800" dirty="0" smtClean="0"/>
              <a:t>Радио Франстан өзге екі радиосы арнаулы мамандандырылған салаға жатады. Франс-Мюзик - күнделікті 24 сағаттық хабарының көбісін әуенге арнап, эфир уақытының 1 сағаты ғана жаңалыққа бөлінген. Ал Франс-кюльтюрді “ой мен шығармашылық” радиосы деп атайды. Оның хабарлары оқу-білім, әдеби-көркем, ғылым мен техника мәселелеріне арналған. </a:t>
            </a:r>
          </a:p>
          <a:p>
            <a:r>
              <a:rPr lang="kk-KZ" sz="1800" dirty="0" smtClean="0"/>
              <a:t>Астаналық бағдарлама (Франс-Энтер-Пари) Париж тұрғындары мен астаналық ауданға қызмет етеді. Ақпараттық- сазды бағдарлама сағат сайын 3 минуттық жаңалықтар береді. </a:t>
            </a:r>
            <a:endParaRPr lang="ru-RU"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3525" y="836712"/>
            <a:ext cx="7386638" cy="5259289"/>
          </a:xfrm>
        </p:spPr>
        <p:txBody>
          <a:bodyPr/>
          <a:lstStyle/>
          <a:p>
            <a:r>
              <a:rPr lang="kk-KZ" sz="2000" dirty="0" smtClean="0"/>
              <a:t>70-80 жылдары Франция радиохабарлары дамуында орталықтандырылған хабарлардан бас тартып, жергілікті және жеке меншік радио болуға ұмытылыс жасалды. Мұндай бастама үкімет тарапынан қолдау таппады. Хабарларды тұншықтыру, олардың басшысын сотқа тарту, мүліктерді тартып алу сияқты әрекеттер орын алды. Мемлекеттік манополияға қарамастан, Францияда жеке меншік радиостанциялар жүйесі қалыптасты. Олар : </a:t>
            </a:r>
          </a:p>
          <a:p>
            <a:r>
              <a:rPr lang="kk-KZ" sz="2000" dirty="0" smtClean="0"/>
              <a:t>Радио-Монте-Карло</a:t>
            </a:r>
          </a:p>
          <a:p>
            <a:r>
              <a:rPr lang="kk-KZ" sz="2000" dirty="0" smtClean="0"/>
              <a:t>Радио-Телевизьон-Люксембург</a:t>
            </a:r>
          </a:p>
          <a:p>
            <a:r>
              <a:rPr lang="kk-KZ" sz="2000" dirty="0" smtClean="0"/>
              <a:t>Эроп-1</a:t>
            </a:r>
          </a:p>
          <a:p>
            <a:r>
              <a:rPr lang="kk-KZ" sz="2000" dirty="0" smtClean="0"/>
              <a:t>Радио-Андорра</a:t>
            </a:r>
          </a:p>
          <a:p>
            <a:r>
              <a:rPr lang="kk-KZ" sz="2000" dirty="0" smtClean="0"/>
              <a:t>Сюд-Радио</a:t>
            </a:r>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Прямоугольник 24"/>
          <p:cNvSpPr/>
          <p:nvPr/>
        </p:nvSpPr>
        <p:spPr>
          <a:xfrm>
            <a:off x="683568" y="836712"/>
            <a:ext cx="6174432" cy="5232202"/>
          </a:xfrm>
          <a:prstGeom prst="rect">
            <a:avLst/>
          </a:prstGeom>
        </p:spPr>
        <p:txBody>
          <a:bodyPr wrap="square">
            <a:spAutoFit/>
          </a:bodyPr>
          <a:lstStyle/>
          <a:p>
            <a:pPr algn="just"/>
            <a:r>
              <a:rPr lang="ru-RU" dirty="0" smtClean="0">
                <a:solidFill>
                  <a:schemeClr val="accent3">
                    <a:lumMod val="40000"/>
                    <a:lumOff val="60000"/>
                  </a:schemeClr>
                </a:solidFill>
                <a:latin typeface="Helvetica"/>
                <a:ea typeface="Times New Roman" pitchFamily="18" charset="0"/>
                <a:cs typeface="Times New Roman" pitchFamily="18" charset="0"/>
              </a:rPr>
              <a:t>	Журналистика </a:t>
            </a:r>
            <a:r>
              <a:rPr lang="ru-RU" dirty="0" err="1" smtClean="0">
                <a:solidFill>
                  <a:schemeClr val="accent3">
                    <a:lumMod val="40000"/>
                    <a:lumOff val="60000"/>
                  </a:schemeClr>
                </a:solidFill>
                <a:latin typeface="Helvetica"/>
                <a:ea typeface="Times New Roman" pitchFamily="18" charset="0"/>
                <a:cs typeface="Times New Roman" pitchFamily="18" charset="0"/>
              </a:rPr>
              <a:t>элементтері</a:t>
            </a:r>
            <a:r>
              <a:rPr lang="ru-RU" dirty="0" smtClean="0">
                <a:solidFill>
                  <a:schemeClr val="accent3">
                    <a:lumMod val="40000"/>
                    <a:lumOff val="60000"/>
                  </a:schemeClr>
                </a:solidFill>
                <a:latin typeface="Helvetica"/>
                <a:ea typeface="Times New Roman" pitchFamily="18" charset="0"/>
                <a:cs typeface="Times New Roman" pitchFamily="18" charset="0"/>
              </a:rPr>
              <a:t>  </a:t>
            </a:r>
            <a:r>
              <a:rPr lang="ru-RU" dirty="0" smtClean="0">
                <a:solidFill>
                  <a:schemeClr val="accent3">
                    <a:lumMod val="40000"/>
                    <a:lumOff val="60000"/>
                  </a:schemeClr>
                </a:solidFill>
                <a:latin typeface="Calibri"/>
                <a:ea typeface="Times New Roman" pitchFamily="18" charset="0"/>
                <a:cs typeface="Times New Roman" pitchFamily="18" charset="0"/>
              </a:rPr>
              <a:t>«</a:t>
            </a:r>
            <a:r>
              <a:rPr lang="ru-RU" dirty="0" err="1" smtClean="0">
                <a:solidFill>
                  <a:schemeClr val="accent3">
                    <a:lumMod val="40000"/>
                    <a:lumOff val="60000"/>
                  </a:schemeClr>
                </a:solidFill>
                <a:latin typeface="Helvetica"/>
                <a:ea typeface="Times New Roman" pitchFamily="18" charset="0"/>
                <a:cs typeface="Times New Roman" pitchFamily="18" charset="0"/>
              </a:rPr>
              <a:t>Париждік</a:t>
            </a:r>
            <a:r>
              <a:rPr lang="ru-RU" dirty="0" smtClean="0">
                <a:solidFill>
                  <a:schemeClr val="accent3">
                    <a:lumMod val="40000"/>
                    <a:lumOff val="60000"/>
                  </a:schemeClr>
                </a:solidFill>
                <a:latin typeface="Helvetica"/>
                <a:ea typeface="Times New Roman" pitchFamily="18" charset="0"/>
                <a:cs typeface="Times New Roman" pitchFamily="18" charset="0"/>
              </a:rPr>
              <a:t> буржуа</a:t>
            </a:r>
            <a:r>
              <a:rPr lang="ru-RU" dirty="0" smtClean="0">
                <a:solidFill>
                  <a:schemeClr val="accent3">
                    <a:lumMod val="40000"/>
                    <a:lumOff val="60000"/>
                  </a:schemeClr>
                </a:solidFill>
                <a:latin typeface="Calibri"/>
                <a:ea typeface="Times New Roman" pitchFamily="18" charset="0"/>
                <a:cs typeface="Times New Roman" pitchFamily="18" charset="0"/>
              </a:rPr>
              <a:t>»</a:t>
            </a:r>
            <a:r>
              <a:rPr lang="ru-RU" dirty="0" smtClean="0">
                <a:solidFill>
                  <a:schemeClr val="accent3">
                    <a:lumMod val="40000"/>
                    <a:lumOff val="60000"/>
                  </a:schemeClr>
                </a:solidFill>
                <a:latin typeface="Helvetica"/>
                <a:ea typeface="Times New Roman" pitchFamily="18" charset="0"/>
                <a:cs typeface="Times New Roman" pitchFamily="18" charset="0"/>
              </a:rPr>
              <a:t> (1409 </a:t>
            </a:r>
            <a:r>
              <a:rPr lang="ru-RU" dirty="0" smtClean="0">
                <a:solidFill>
                  <a:schemeClr val="accent3">
                    <a:lumMod val="40000"/>
                    <a:lumOff val="60000"/>
                  </a:schemeClr>
                </a:solidFill>
                <a:latin typeface="Calibri"/>
                <a:ea typeface="Times New Roman" pitchFamily="18" charset="0"/>
                <a:cs typeface="Times New Roman" pitchFamily="18" charset="0"/>
              </a:rPr>
              <a:t>–</a:t>
            </a:r>
            <a:r>
              <a:rPr lang="ru-RU" dirty="0" smtClean="0">
                <a:solidFill>
                  <a:schemeClr val="accent3">
                    <a:lumMod val="40000"/>
                    <a:lumOff val="60000"/>
                  </a:schemeClr>
                </a:solidFill>
                <a:latin typeface="Helvetica"/>
                <a:ea typeface="Times New Roman" pitchFamily="18" charset="0"/>
                <a:cs typeface="Times New Roman" pitchFamily="18" charset="0"/>
              </a:rPr>
              <a:t> 1444 </a:t>
            </a:r>
            <a:r>
              <a:rPr lang="ru-RU" dirty="0" err="1" smtClean="0">
                <a:solidFill>
                  <a:schemeClr val="accent3">
                    <a:lumMod val="40000"/>
                    <a:lumOff val="60000"/>
                  </a:schemeClr>
                </a:solidFill>
                <a:latin typeface="Helvetica"/>
                <a:ea typeface="Times New Roman" pitchFamily="18" charset="0"/>
                <a:cs typeface="Times New Roman" pitchFamily="18" charset="0"/>
              </a:rPr>
              <a:t>жж</a:t>
            </a:r>
            <a:r>
              <a:rPr lang="ru-RU" dirty="0" smtClean="0">
                <a:solidFill>
                  <a:schemeClr val="accent3">
                    <a:lumMod val="40000"/>
                    <a:lumOff val="60000"/>
                  </a:schemeClr>
                </a:solidFill>
                <a:latin typeface="Helvetica"/>
                <a:ea typeface="Times New Roman" pitchFamily="18" charset="0"/>
                <a:cs typeface="Times New Roman" pitchFamily="18" charset="0"/>
              </a:rPr>
              <a:t>) </a:t>
            </a:r>
            <a:r>
              <a:rPr lang="ru-RU" dirty="0" err="1" smtClean="0">
                <a:solidFill>
                  <a:schemeClr val="accent3">
                    <a:lumMod val="40000"/>
                    <a:lumOff val="60000"/>
                  </a:schemeClr>
                </a:solidFill>
                <a:latin typeface="Helvetica"/>
                <a:ea typeface="Times New Roman" pitchFamily="18" charset="0"/>
                <a:cs typeface="Times New Roman" pitchFamily="18" charset="0"/>
              </a:rPr>
              <a:t>газетінде</a:t>
            </a:r>
            <a:r>
              <a:rPr lang="ru-RU" dirty="0" smtClean="0">
                <a:solidFill>
                  <a:schemeClr val="accent3">
                    <a:lumMod val="40000"/>
                    <a:lumOff val="60000"/>
                  </a:schemeClr>
                </a:solidFill>
                <a:latin typeface="Helvetica"/>
                <a:ea typeface="Times New Roman" pitchFamily="18" charset="0"/>
                <a:cs typeface="Times New Roman" pitchFamily="18" charset="0"/>
              </a:rPr>
              <a:t> </a:t>
            </a:r>
            <a:r>
              <a:rPr lang="ru-RU" dirty="0" err="1" smtClean="0">
                <a:solidFill>
                  <a:schemeClr val="accent3">
                    <a:lumMod val="40000"/>
                    <a:lumOff val="60000"/>
                  </a:schemeClr>
                </a:solidFill>
                <a:latin typeface="Helvetica"/>
                <a:ea typeface="Times New Roman" pitchFamily="18" charset="0"/>
                <a:cs typeface="Times New Roman" pitchFamily="18" charset="0"/>
              </a:rPr>
              <a:t>көрініс тапты</a:t>
            </a:r>
            <a:r>
              <a:rPr lang="ru-RU" dirty="0" smtClean="0">
                <a:solidFill>
                  <a:schemeClr val="accent3">
                    <a:lumMod val="40000"/>
                    <a:lumOff val="60000"/>
                  </a:schemeClr>
                </a:solidFill>
                <a:latin typeface="Helvetica"/>
                <a:ea typeface="Times New Roman" pitchFamily="18" charset="0"/>
                <a:cs typeface="Times New Roman" pitchFamily="18" charset="0"/>
              </a:rPr>
              <a:t>.</a:t>
            </a:r>
          </a:p>
          <a:p>
            <a:pPr algn="just"/>
            <a:r>
              <a:rPr lang="ru-RU" dirty="0" err="1" smtClean="0">
                <a:solidFill>
                  <a:schemeClr val="accent3">
                    <a:lumMod val="40000"/>
                    <a:lumOff val="60000"/>
                  </a:schemeClr>
                </a:solidFill>
                <a:latin typeface="Helvetica"/>
                <a:cs typeface="Times New Roman" pitchFamily="18" charset="0"/>
              </a:rPr>
              <a:t>Гутенбергтің баспа</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станогын</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ойлап</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табуы</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Францияда</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өз лебін</a:t>
            </a:r>
            <a:r>
              <a:rPr lang="ru-RU" dirty="0" smtClean="0">
                <a:solidFill>
                  <a:schemeClr val="accent3">
                    <a:lumMod val="40000"/>
                    <a:lumOff val="60000"/>
                  </a:schemeClr>
                </a:solidFill>
                <a:latin typeface="Helvetica"/>
                <a:cs typeface="Times New Roman" pitchFamily="18" charset="0"/>
              </a:rPr>
              <a:t> </a:t>
            </a:r>
            <a:r>
              <a:rPr lang="ru-RU" dirty="0" err="1" smtClean="0">
                <a:solidFill>
                  <a:schemeClr val="accent3">
                    <a:lumMod val="40000"/>
                    <a:lumOff val="60000"/>
                  </a:schemeClr>
                </a:solidFill>
                <a:latin typeface="Helvetica"/>
                <a:cs typeface="Times New Roman" pitchFamily="18" charset="0"/>
              </a:rPr>
              <a:t>әкелді.</a:t>
            </a:r>
            <a:r>
              <a:rPr lang="ru-RU" dirty="0" smtClean="0">
                <a:solidFill>
                  <a:schemeClr val="accent3">
                    <a:lumMod val="40000"/>
                    <a:lumOff val="60000"/>
                  </a:schemeClr>
                </a:solidFill>
              </a:rPr>
              <a:t> </a:t>
            </a:r>
            <a:r>
              <a:rPr lang="ru-RU" dirty="0" err="1" smtClean="0">
                <a:solidFill>
                  <a:schemeClr val="accent3">
                    <a:lumMod val="40000"/>
                    <a:lumOff val="60000"/>
                  </a:schemeClr>
                </a:solidFill>
              </a:rPr>
              <a:t>Француздық баспа</a:t>
            </a:r>
            <a:r>
              <a:rPr lang="ru-RU" dirty="0" smtClean="0">
                <a:solidFill>
                  <a:schemeClr val="accent3">
                    <a:lumMod val="40000"/>
                    <a:lumOff val="60000"/>
                  </a:schemeClr>
                </a:solidFill>
              </a:rPr>
              <a:t> </a:t>
            </a:r>
            <a:r>
              <a:rPr lang="ru-RU" dirty="0" err="1" smtClean="0">
                <a:solidFill>
                  <a:schemeClr val="accent3">
                    <a:lumMod val="40000"/>
                    <a:lumOff val="60000"/>
                  </a:schemeClr>
                </a:solidFill>
              </a:rPr>
              <a:t>станогының бірінші</a:t>
            </a:r>
            <a:r>
              <a:rPr lang="ru-RU" dirty="0" smtClean="0">
                <a:solidFill>
                  <a:schemeClr val="accent3">
                    <a:lumMod val="40000"/>
                    <a:lumOff val="60000"/>
                  </a:schemeClr>
                </a:solidFill>
              </a:rPr>
              <a:t> </a:t>
            </a:r>
            <a:r>
              <a:rPr lang="ru-RU" dirty="0" err="1" smtClean="0">
                <a:solidFill>
                  <a:schemeClr val="accent3">
                    <a:lumMod val="40000"/>
                    <a:lumOff val="60000"/>
                  </a:schemeClr>
                </a:solidFill>
              </a:rPr>
              <a:t>өнімі </a:t>
            </a:r>
            <a:r>
              <a:rPr lang="ru-RU" dirty="0" smtClean="0">
                <a:solidFill>
                  <a:schemeClr val="accent3">
                    <a:lumMod val="40000"/>
                    <a:lumOff val="60000"/>
                  </a:schemeClr>
                </a:solidFill>
              </a:rPr>
              <a:t>1475 </a:t>
            </a:r>
            <a:r>
              <a:rPr lang="ru-RU" dirty="0" err="1" smtClean="0">
                <a:solidFill>
                  <a:schemeClr val="accent3">
                    <a:lumMod val="40000"/>
                    <a:lumOff val="60000"/>
                  </a:schemeClr>
                </a:solidFill>
              </a:rPr>
              <a:t>жылы</a:t>
            </a:r>
            <a:r>
              <a:rPr lang="ru-RU" dirty="0" smtClean="0">
                <a:solidFill>
                  <a:schemeClr val="accent3">
                    <a:lumMod val="40000"/>
                    <a:lumOff val="60000"/>
                  </a:schemeClr>
                </a:solidFill>
              </a:rPr>
              <a:t> </a:t>
            </a:r>
            <a:r>
              <a:rPr lang="ru-RU" dirty="0" err="1" smtClean="0">
                <a:solidFill>
                  <a:schemeClr val="accent3">
                    <a:lumMod val="40000"/>
                    <a:lumOff val="60000"/>
                  </a:schemeClr>
                </a:solidFill>
              </a:rPr>
              <a:t>шығарылды</a:t>
            </a:r>
            <a:r>
              <a:rPr lang="ru-RU" dirty="0" smtClean="0">
                <a:solidFill>
                  <a:schemeClr val="accent3">
                    <a:lumMod val="40000"/>
                    <a:lumOff val="60000"/>
                  </a:schemeClr>
                </a:solidFill>
              </a:rPr>
              <a:t>. </a:t>
            </a:r>
            <a:r>
              <a:rPr lang="ru-RU" dirty="0" err="1" smtClean="0">
                <a:solidFill>
                  <a:schemeClr val="accent3">
                    <a:lumMod val="40000"/>
                    <a:lumOff val="60000"/>
                  </a:schemeClr>
                </a:solidFill>
              </a:rPr>
              <a:t>Әрине, алғашында кітаптар</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басылып</a:t>
            </a:r>
            <a:r>
              <a:rPr lang="ru-RU" dirty="0" smtClean="0">
                <a:solidFill>
                  <a:schemeClr val="accent3">
                    <a:lumMod val="40000"/>
                    <a:lumOff val="60000"/>
                  </a:schemeClr>
                </a:solidFill>
              </a:rPr>
              <a:t> </a:t>
            </a:r>
            <a:r>
              <a:rPr lang="ru-RU" dirty="0" err="1" smtClean="0">
                <a:solidFill>
                  <a:schemeClr val="accent3">
                    <a:lumMod val="40000"/>
                    <a:lumOff val="60000"/>
                  </a:schemeClr>
                </a:solidFill>
              </a:rPr>
              <a:t>шықты.</a:t>
            </a:r>
            <a:r>
              <a:rPr lang="ru-RU" dirty="0" smtClean="0">
                <a:solidFill>
                  <a:schemeClr val="accent3">
                    <a:lumMod val="40000"/>
                    <a:lumOff val="60000"/>
                  </a:schemeClr>
                </a:solidFill>
              </a:rPr>
              <a:t> </a:t>
            </a:r>
          </a:p>
          <a:p>
            <a:pPr algn="just"/>
            <a:r>
              <a:rPr lang="ru-RU" dirty="0" smtClean="0">
                <a:solidFill>
                  <a:schemeClr val="accent3">
                    <a:lumMod val="40000"/>
                    <a:lumOff val="60000"/>
                  </a:schemeClr>
                </a:solidFill>
              </a:rPr>
              <a:t>	Кардинал Ришелье – </a:t>
            </a:r>
            <a:r>
              <a:rPr lang="ru-RU" dirty="0" err="1" smtClean="0">
                <a:solidFill>
                  <a:schemeClr val="accent3">
                    <a:lumMod val="40000"/>
                    <a:lumOff val="60000"/>
                  </a:schemeClr>
                </a:solidFill>
              </a:rPr>
              <a:t>Франциядағы қоғамға идеолгиялық құрал керек</a:t>
            </a:r>
            <a:r>
              <a:rPr lang="ru-RU" dirty="0" smtClean="0">
                <a:solidFill>
                  <a:schemeClr val="accent3">
                    <a:lumMod val="40000"/>
                    <a:lumOff val="60000"/>
                  </a:schemeClr>
                </a:solidFill>
              </a:rPr>
              <a:t> </a:t>
            </a:r>
            <a:r>
              <a:rPr lang="ru-RU" dirty="0" err="1" smtClean="0">
                <a:solidFill>
                  <a:schemeClr val="accent3">
                    <a:lumMod val="40000"/>
                    <a:lumOff val="60000"/>
                  </a:schemeClr>
                </a:solidFill>
              </a:rPr>
              <a:t>екенін</a:t>
            </a:r>
            <a:r>
              <a:rPr lang="ru-RU" dirty="0" smtClean="0">
                <a:solidFill>
                  <a:schemeClr val="accent3">
                    <a:lumMod val="40000"/>
                    <a:lumOff val="60000"/>
                  </a:schemeClr>
                </a:solidFill>
              </a:rPr>
              <a:t> жете </a:t>
            </a:r>
            <a:r>
              <a:rPr lang="ru-RU" dirty="0" err="1" smtClean="0">
                <a:solidFill>
                  <a:schemeClr val="accent3">
                    <a:lumMod val="40000"/>
                    <a:lumOff val="60000"/>
                  </a:schemeClr>
                </a:solidFill>
              </a:rPr>
              <a:t>білген</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бірінші</a:t>
            </a:r>
            <a:r>
              <a:rPr lang="ru-RU" dirty="0" smtClean="0">
                <a:solidFill>
                  <a:schemeClr val="accent3">
                    <a:lumMod val="40000"/>
                    <a:lumOff val="60000"/>
                  </a:schemeClr>
                </a:solidFill>
              </a:rPr>
              <a:t> </a:t>
            </a:r>
            <a:r>
              <a:rPr lang="ru-RU" dirty="0" err="1" smtClean="0">
                <a:solidFill>
                  <a:schemeClr val="accent3">
                    <a:lumMod val="40000"/>
                    <a:lumOff val="60000"/>
                  </a:schemeClr>
                </a:solidFill>
              </a:rPr>
              <a:t>мемлекет</a:t>
            </a:r>
            <a:r>
              <a:rPr lang="ru-RU" dirty="0" smtClean="0">
                <a:solidFill>
                  <a:schemeClr val="accent3">
                    <a:lumMod val="40000"/>
                    <a:lumOff val="60000"/>
                  </a:schemeClr>
                </a:solidFill>
              </a:rPr>
              <a:t> </a:t>
            </a:r>
            <a:r>
              <a:rPr lang="ru-RU" dirty="0" err="1" smtClean="0">
                <a:solidFill>
                  <a:schemeClr val="accent3">
                    <a:lumMod val="40000"/>
                    <a:lumOff val="60000"/>
                  </a:schemeClr>
                </a:solidFill>
              </a:rPr>
              <a:t>қайраткері</a:t>
            </a:r>
            <a:r>
              <a:rPr lang="ru-RU" dirty="0" smtClean="0">
                <a:solidFill>
                  <a:schemeClr val="accent3">
                    <a:lumMod val="40000"/>
                    <a:lumOff val="60000"/>
                  </a:schemeClr>
                </a:solidFill>
              </a:rPr>
              <a:t>. </a:t>
            </a:r>
            <a:r>
              <a:rPr lang="ru-RU" dirty="0" err="1" smtClean="0">
                <a:solidFill>
                  <a:schemeClr val="accent3">
                    <a:lumMod val="40000"/>
                    <a:lumOff val="60000"/>
                  </a:schemeClr>
                </a:solidFill>
              </a:rPr>
              <a:t>Францияның министрі</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болып</a:t>
            </a:r>
            <a:r>
              <a:rPr lang="ru-RU" dirty="0" smtClean="0">
                <a:solidFill>
                  <a:schemeClr val="accent3">
                    <a:lumMod val="40000"/>
                    <a:lumOff val="60000"/>
                  </a:schemeClr>
                </a:solidFill>
              </a:rPr>
              <a:t> </a:t>
            </a:r>
            <a:r>
              <a:rPr lang="ru-RU" dirty="0" err="1" smtClean="0">
                <a:solidFill>
                  <a:schemeClr val="accent3">
                    <a:lumMod val="40000"/>
                    <a:lumOff val="60000"/>
                  </a:schemeClr>
                </a:solidFill>
              </a:rPr>
              <a:t>тағайындалғаннан кейін</a:t>
            </a:r>
            <a:r>
              <a:rPr lang="ru-RU" dirty="0" smtClean="0">
                <a:solidFill>
                  <a:schemeClr val="accent3">
                    <a:lumMod val="40000"/>
                    <a:lumOff val="60000"/>
                  </a:schemeClr>
                </a:solidFill>
              </a:rPr>
              <a:t>, «Меркурий» </a:t>
            </a:r>
            <a:r>
              <a:rPr lang="ru-RU" dirty="0" err="1" smtClean="0">
                <a:solidFill>
                  <a:schemeClr val="accent3">
                    <a:lumMod val="40000"/>
                    <a:lumOff val="60000"/>
                  </a:schemeClr>
                </a:solidFill>
              </a:rPr>
              <a:t>деп</a:t>
            </a:r>
            <a:r>
              <a:rPr lang="ru-RU" dirty="0" smtClean="0">
                <a:solidFill>
                  <a:schemeClr val="accent3">
                    <a:lumMod val="40000"/>
                    <a:lumOff val="60000"/>
                  </a:schemeClr>
                </a:solidFill>
              </a:rPr>
              <a:t> </a:t>
            </a:r>
            <a:r>
              <a:rPr lang="ru-RU" dirty="0" err="1" smtClean="0">
                <a:solidFill>
                  <a:schemeClr val="accent3">
                    <a:lumMod val="40000"/>
                    <a:lumOff val="60000"/>
                  </a:schemeClr>
                </a:solidFill>
              </a:rPr>
              <a:t>аталатын</a:t>
            </a:r>
            <a:r>
              <a:rPr lang="ru-RU" dirty="0" smtClean="0">
                <a:solidFill>
                  <a:schemeClr val="accent3">
                    <a:lumMod val="40000"/>
                    <a:lumOff val="60000"/>
                  </a:schemeClr>
                </a:solidFill>
              </a:rPr>
              <a:t> </a:t>
            </a:r>
            <a:r>
              <a:rPr lang="ru-RU" dirty="0" err="1" smtClean="0">
                <a:solidFill>
                  <a:schemeClr val="accent3">
                    <a:lumMod val="40000"/>
                    <a:lumOff val="60000"/>
                  </a:schemeClr>
                </a:solidFill>
              </a:rPr>
              <a:t>жылдық басылымды</a:t>
            </a:r>
            <a:r>
              <a:rPr lang="ru-RU" dirty="0" smtClean="0">
                <a:solidFill>
                  <a:schemeClr val="accent3">
                    <a:lumMod val="40000"/>
                    <a:lumOff val="60000"/>
                  </a:schemeClr>
                </a:solidFill>
              </a:rPr>
              <a:t> </a:t>
            </a:r>
            <a:r>
              <a:rPr lang="ru-RU" dirty="0" err="1" smtClean="0">
                <a:solidFill>
                  <a:schemeClr val="accent3">
                    <a:lumMod val="40000"/>
                    <a:lumOff val="60000"/>
                  </a:schemeClr>
                </a:solidFill>
              </a:rPr>
              <a:t>шығарды</a:t>
            </a:r>
            <a:r>
              <a:rPr lang="ru-RU" dirty="0" smtClean="0">
                <a:solidFill>
                  <a:schemeClr val="accent3">
                    <a:lumMod val="40000"/>
                    <a:lumOff val="60000"/>
                  </a:schemeClr>
                </a:solidFill>
              </a:rPr>
              <a:t>.</a:t>
            </a:r>
          </a:p>
          <a:p>
            <a:pPr algn="just"/>
            <a:r>
              <a:rPr lang="ru-RU" dirty="0" smtClean="0">
                <a:solidFill>
                  <a:schemeClr val="accent3">
                    <a:lumMod val="40000"/>
                    <a:lumOff val="60000"/>
                  </a:schemeClr>
                </a:solidFill>
              </a:rPr>
              <a:t>	 1631 </a:t>
            </a:r>
            <a:r>
              <a:rPr lang="ru-RU" dirty="0" err="1" smtClean="0">
                <a:solidFill>
                  <a:schemeClr val="accent3">
                    <a:lumMod val="40000"/>
                    <a:lumOff val="60000"/>
                  </a:schemeClr>
                </a:solidFill>
              </a:rPr>
              <a:t>жылы</a:t>
            </a:r>
            <a:r>
              <a:rPr lang="ru-RU" dirty="0" smtClean="0">
                <a:solidFill>
                  <a:schemeClr val="accent3">
                    <a:lumMod val="40000"/>
                    <a:lumOff val="60000"/>
                  </a:schemeClr>
                </a:solidFill>
              </a:rPr>
              <a:t> - «</a:t>
            </a:r>
            <a:r>
              <a:rPr lang="ru-RU" dirty="0" err="1" smtClean="0">
                <a:solidFill>
                  <a:schemeClr val="accent3">
                    <a:lumMod val="40000"/>
                    <a:lumOff val="60000"/>
                  </a:schemeClr>
                </a:solidFill>
              </a:rPr>
              <a:t>La</a:t>
            </a:r>
            <a:r>
              <a:rPr lang="ru-RU" dirty="0" smtClean="0">
                <a:solidFill>
                  <a:schemeClr val="accent3">
                    <a:lumMod val="40000"/>
                    <a:lumOff val="60000"/>
                  </a:schemeClr>
                </a:solidFill>
              </a:rPr>
              <a:t> </a:t>
            </a:r>
            <a:r>
              <a:rPr lang="ru-RU" dirty="0" err="1" smtClean="0">
                <a:solidFill>
                  <a:schemeClr val="accent3">
                    <a:lumMod val="40000"/>
                    <a:lumOff val="60000"/>
                  </a:schemeClr>
                </a:solidFill>
              </a:rPr>
              <a:t>Gazette</a:t>
            </a:r>
            <a:r>
              <a:rPr lang="ru-RU" dirty="0" smtClean="0">
                <a:solidFill>
                  <a:schemeClr val="accent3">
                    <a:lumMod val="40000"/>
                    <a:lumOff val="60000"/>
                  </a:schemeClr>
                </a:solidFill>
              </a:rPr>
              <a:t>» - </a:t>
            </a:r>
            <a:r>
              <a:rPr lang="ru-RU" dirty="0" err="1" smtClean="0">
                <a:solidFill>
                  <a:schemeClr val="accent3">
                    <a:lumMod val="40000"/>
                    <a:lumOff val="60000"/>
                  </a:schemeClr>
                </a:solidFill>
              </a:rPr>
              <a:t>саяси</a:t>
            </a:r>
            <a:r>
              <a:rPr lang="ru-RU" dirty="0" smtClean="0">
                <a:solidFill>
                  <a:schemeClr val="accent3">
                    <a:lumMod val="40000"/>
                    <a:lumOff val="60000"/>
                  </a:schemeClr>
                </a:solidFill>
              </a:rPr>
              <a:t> </a:t>
            </a:r>
            <a:r>
              <a:rPr lang="ru-RU" dirty="0" err="1" smtClean="0">
                <a:solidFill>
                  <a:schemeClr val="accent3">
                    <a:lumMod val="40000"/>
                    <a:lumOff val="60000"/>
                  </a:schemeClr>
                </a:solidFill>
              </a:rPr>
              <a:t>ресми</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басылым</a:t>
            </a:r>
            <a:r>
              <a:rPr lang="ru-RU" dirty="0" smtClean="0">
                <a:solidFill>
                  <a:schemeClr val="accent3">
                    <a:lumMod val="40000"/>
                    <a:lumOff val="60000"/>
                  </a:schemeClr>
                </a:solidFill>
              </a:rPr>
              <a:t> </a:t>
            </a:r>
            <a:r>
              <a:rPr lang="ru-RU" dirty="0" err="1" smtClean="0">
                <a:solidFill>
                  <a:schemeClr val="accent3">
                    <a:lumMod val="40000"/>
                    <a:lumOff val="60000"/>
                  </a:schemeClr>
                </a:solidFill>
              </a:rPr>
              <a:t>шықты</a:t>
            </a:r>
            <a:r>
              <a:rPr lang="ru-RU" dirty="0" smtClean="0">
                <a:solidFill>
                  <a:schemeClr val="accent3">
                    <a:lumMod val="40000"/>
                    <a:lumOff val="60000"/>
                  </a:schemeClr>
                </a:solidFill>
              </a:rPr>
              <a:t>. «</a:t>
            </a:r>
            <a:r>
              <a:rPr lang="ru-RU" dirty="0" err="1" smtClean="0">
                <a:solidFill>
                  <a:schemeClr val="accent3">
                    <a:lumMod val="40000"/>
                    <a:lumOff val="60000"/>
                  </a:schemeClr>
                </a:solidFill>
              </a:rPr>
              <a:t>Газетт</a:t>
            </a:r>
            <a:r>
              <a:rPr lang="ru-RU" dirty="0" smtClean="0">
                <a:solidFill>
                  <a:schemeClr val="accent3">
                    <a:lumMod val="40000"/>
                    <a:lumOff val="60000"/>
                  </a:schemeClr>
                </a:solidFill>
              </a:rPr>
              <a:t>» </a:t>
            </a:r>
            <a:r>
              <a:rPr lang="ru-RU" dirty="0" err="1" smtClean="0">
                <a:solidFill>
                  <a:schemeClr val="accent3">
                    <a:lumMod val="40000"/>
                    <a:lumOff val="60000"/>
                  </a:schemeClr>
                </a:solidFill>
              </a:rPr>
              <a:t>көптеген жылдар</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бойы</a:t>
            </a:r>
            <a:r>
              <a:rPr lang="ru-RU" dirty="0" smtClean="0">
                <a:solidFill>
                  <a:schemeClr val="accent3">
                    <a:lumMod val="40000"/>
                    <a:lumOff val="60000"/>
                  </a:schemeClr>
                </a:solidFill>
              </a:rPr>
              <a:t> </a:t>
            </a:r>
            <a:r>
              <a:rPr lang="ru-RU" dirty="0" err="1" smtClean="0">
                <a:solidFill>
                  <a:schemeClr val="accent3">
                    <a:lumMod val="40000"/>
                    <a:lumOff val="60000"/>
                  </a:schemeClr>
                </a:solidFill>
              </a:rPr>
              <a:t>үздік болып</a:t>
            </a:r>
            <a:r>
              <a:rPr lang="ru-RU" dirty="0" smtClean="0">
                <a:solidFill>
                  <a:schemeClr val="accent3">
                    <a:lumMod val="40000"/>
                    <a:lumOff val="60000"/>
                  </a:schemeClr>
                </a:solidFill>
              </a:rPr>
              <a:t> </a:t>
            </a:r>
            <a:r>
              <a:rPr lang="ru-RU" dirty="0" err="1" smtClean="0">
                <a:solidFill>
                  <a:schemeClr val="accent3">
                    <a:lumMod val="40000"/>
                    <a:lumOff val="60000"/>
                  </a:schemeClr>
                </a:solidFill>
              </a:rPr>
              <a:t>келді</a:t>
            </a:r>
            <a:r>
              <a:rPr lang="ru-RU" dirty="0" smtClean="0">
                <a:solidFill>
                  <a:schemeClr val="accent3">
                    <a:lumMod val="40000"/>
                    <a:lumOff val="60000"/>
                  </a:schemeClr>
                </a:solidFill>
              </a:rPr>
              <a:t>. 18 </a:t>
            </a:r>
            <a:r>
              <a:rPr lang="ru-RU" dirty="0" err="1" smtClean="0">
                <a:solidFill>
                  <a:schemeClr val="accent3">
                    <a:lumMod val="40000"/>
                    <a:lumOff val="60000"/>
                  </a:schemeClr>
                </a:solidFill>
              </a:rPr>
              <a:t>ғасырдың басында</a:t>
            </a:r>
            <a:r>
              <a:rPr lang="ru-RU" dirty="0" smtClean="0">
                <a:solidFill>
                  <a:schemeClr val="accent3">
                    <a:lumMod val="40000"/>
                    <a:lumOff val="60000"/>
                  </a:schemeClr>
                </a:solidFill>
              </a:rPr>
              <a:t> </a:t>
            </a:r>
            <a:r>
              <a:rPr lang="ru-RU" dirty="0" err="1" smtClean="0">
                <a:solidFill>
                  <a:schemeClr val="accent3">
                    <a:lumMod val="40000"/>
                    <a:lumOff val="60000"/>
                  </a:schemeClr>
                </a:solidFill>
              </a:rPr>
              <a:t>пайда</a:t>
            </a:r>
            <a:r>
              <a:rPr lang="ru-RU" dirty="0" smtClean="0">
                <a:solidFill>
                  <a:schemeClr val="accent3">
                    <a:lumMod val="40000"/>
                    <a:lumOff val="60000"/>
                  </a:schemeClr>
                </a:solidFill>
              </a:rPr>
              <a:t> </a:t>
            </a:r>
            <a:r>
              <a:rPr lang="ru-RU" dirty="0" err="1" smtClean="0">
                <a:solidFill>
                  <a:schemeClr val="accent3">
                    <a:lumMod val="40000"/>
                    <a:lumOff val="60000"/>
                  </a:schemeClr>
                </a:solidFill>
              </a:rPr>
              <a:t>болған аймақтық газеттер</a:t>
            </a:r>
            <a:r>
              <a:rPr lang="ru-RU" dirty="0" smtClean="0">
                <a:solidFill>
                  <a:schemeClr val="accent3">
                    <a:lumMod val="40000"/>
                    <a:lumOff val="60000"/>
                  </a:schemeClr>
                </a:solidFill>
              </a:rPr>
              <a:t> </a:t>
            </a:r>
            <a:r>
              <a:rPr lang="ru-RU" dirty="0" err="1" smtClean="0">
                <a:solidFill>
                  <a:schemeClr val="accent3">
                    <a:lumMod val="40000"/>
                    <a:lumOff val="60000"/>
                  </a:schemeClr>
                </a:solidFill>
              </a:rPr>
              <a:t>оған бәсекелес </a:t>
            </a:r>
            <a:r>
              <a:rPr lang="ru-RU" dirty="0" smtClean="0">
                <a:solidFill>
                  <a:schemeClr val="accent3">
                    <a:lumMod val="40000"/>
                    <a:lumOff val="60000"/>
                  </a:schemeClr>
                </a:solidFill>
              </a:rPr>
              <a:t>бола </a:t>
            </a:r>
            <a:r>
              <a:rPr lang="ru-RU" dirty="0" err="1" smtClean="0">
                <a:solidFill>
                  <a:schemeClr val="accent3">
                    <a:lumMod val="40000"/>
                    <a:lumOff val="60000"/>
                  </a:schemeClr>
                </a:solidFill>
              </a:rPr>
              <a:t>алмады</a:t>
            </a:r>
            <a:r>
              <a:rPr lang="ru-RU" dirty="0" smtClean="0">
                <a:solidFill>
                  <a:schemeClr val="accent3">
                    <a:lumMod val="40000"/>
                    <a:lumOff val="60000"/>
                  </a:schemeClr>
                </a:solidFill>
              </a:rPr>
              <a:t>.</a:t>
            </a:r>
          </a:p>
          <a:p>
            <a:r>
              <a:rPr lang="ru-RU" sz="1600" dirty="0" smtClean="0"/>
              <a:t> </a:t>
            </a:r>
          </a:p>
          <a:p>
            <a:pPr algn="just"/>
            <a:endParaRPr lang="ru-RU" sz="1600" dirty="0" smtClean="0">
              <a:solidFill>
                <a:schemeClr val="bg2"/>
              </a:solidFill>
            </a:endParaRPr>
          </a:p>
          <a:p>
            <a:pPr algn="just"/>
            <a:endParaRPr lang="ru-RU" sz="1600" dirty="0" smtClean="0">
              <a:solidFill>
                <a:schemeClr val="bg2"/>
              </a:solidFill>
            </a:endParaRPr>
          </a:p>
          <a:p>
            <a:pPr algn="just"/>
            <a:endParaRPr lang="ru-RU" sz="1600" dirty="0" smtClean="0">
              <a:latin typeface="Arial" pitchFamily="34" charset="0"/>
              <a:cs typeface="Arial" pitchFamily="34" charset="0"/>
            </a:endParaRPr>
          </a:p>
        </p:txBody>
      </p:sp>
    </p:spTree>
    <p:extLst>
      <p:ext uri="{BB962C8B-B14F-4D97-AF65-F5344CB8AC3E}">
        <p14:creationId xmlns:p14="http://schemas.microsoft.com/office/powerpoint/2010/main" val="3764082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251520" y="476672"/>
            <a:ext cx="7477125" cy="5256584"/>
          </a:xfrm>
        </p:spPr>
        <p:txBody>
          <a:bodyPr/>
          <a:lstStyle/>
          <a:p>
            <a:r>
              <a:rPr lang="ru-RU" sz="1800" dirty="0" smtClean="0">
                <a:solidFill>
                  <a:schemeClr val="tx1"/>
                </a:solidFill>
              </a:rPr>
              <a:t>         </a:t>
            </a:r>
            <a:r>
              <a:rPr lang="ru-RU" sz="1800" dirty="0" err="1" smtClean="0">
                <a:solidFill>
                  <a:schemeClr val="tx1"/>
                </a:solidFill>
              </a:rPr>
              <a:t>Француздық күнделікті  </a:t>
            </a:r>
            <a:r>
              <a:rPr lang="ru-RU" sz="1800" dirty="0" smtClean="0">
                <a:solidFill>
                  <a:schemeClr val="tx1"/>
                </a:solidFill>
              </a:rPr>
              <a:t>газет  «</a:t>
            </a:r>
            <a:r>
              <a:rPr lang="ru-RU" sz="1800" dirty="0" err="1" smtClean="0">
                <a:solidFill>
                  <a:schemeClr val="tx1"/>
                </a:solidFill>
              </a:rPr>
              <a:t>Журналь</a:t>
            </a:r>
            <a:r>
              <a:rPr lang="ru-RU" sz="1800" dirty="0" smtClean="0">
                <a:solidFill>
                  <a:schemeClr val="tx1"/>
                </a:solidFill>
              </a:rPr>
              <a:t> де Пари» 1777 </a:t>
            </a:r>
            <a:r>
              <a:rPr lang="ru-RU" sz="1800" dirty="0" err="1" smtClean="0">
                <a:solidFill>
                  <a:schemeClr val="tx1"/>
                </a:solidFill>
              </a:rPr>
              <a:t>жылы</a:t>
            </a:r>
            <a:r>
              <a:rPr lang="ru-RU" sz="1800" dirty="0" smtClean="0">
                <a:solidFill>
                  <a:schemeClr val="tx1"/>
                </a:solidFill>
              </a:rPr>
              <a:t> </a:t>
            </a:r>
            <a:r>
              <a:rPr lang="ru-RU" sz="1800" dirty="0" err="1" smtClean="0">
                <a:solidFill>
                  <a:schemeClr val="tx1"/>
                </a:solidFill>
              </a:rPr>
              <a:t>пайда</a:t>
            </a:r>
            <a:r>
              <a:rPr lang="ru-RU" sz="1800" dirty="0" smtClean="0">
                <a:solidFill>
                  <a:schemeClr val="tx1"/>
                </a:solidFill>
              </a:rPr>
              <a:t> </a:t>
            </a:r>
            <a:r>
              <a:rPr lang="ru-RU" sz="1800" dirty="0" err="1" smtClean="0">
                <a:solidFill>
                  <a:schemeClr val="tx1"/>
                </a:solidFill>
              </a:rPr>
              <a:t>болды</a:t>
            </a:r>
            <a:r>
              <a:rPr lang="ru-RU" sz="1800" dirty="0" smtClean="0">
                <a:solidFill>
                  <a:schemeClr val="tx1"/>
                </a:solidFill>
              </a:rPr>
              <a:t>. </a:t>
            </a:r>
            <a:r>
              <a:rPr lang="ru-RU" sz="1800" dirty="0" err="1" smtClean="0">
                <a:solidFill>
                  <a:schemeClr val="tx1"/>
                </a:solidFill>
              </a:rPr>
              <a:t>Ұлы </a:t>
            </a:r>
            <a:r>
              <a:rPr lang="ru-RU" sz="1800" dirty="0" smtClean="0">
                <a:solidFill>
                  <a:schemeClr val="tx1"/>
                </a:solidFill>
              </a:rPr>
              <a:t>француз </a:t>
            </a:r>
            <a:r>
              <a:rPr lang="ru-RU" sz="1800" dirty="0" err="1" smtClean="0">
                <a:solidFill>
                  <a:schemeClr val="tx1"/>
                </a:solidFill>
              </a:rPr>
              <a:t>төңкерісі баспаны</a:t>
            </a:r>
            <a:r>
              <a:rPr lang="ru-RU" sz="1800" dirty="0" smtClean="0">
                <a:solidFill>
                  <a:schemeClr val="tx1"/>
                </a:solidFill>
              </a:rPr>
              <a:t> </a:t>
            </a:r>
            <a:r>
              <a:rPr lang="ru-RU" sz="1800" dirty="0" err="1" smtClean="0">
                <a:solidFill>
                  <a:schemeClr val="tx1"/>
                </a:solidFill>
              </a:rPr>
              <a:t>жаңа сатыға көтерді</a:t>
            </a:r>
            <a:r>
              <a:rPr lang="ru-RU" sz="1800" dirty="0" smtClean="0">
                <a:solidFill>
                  <a:schemeClr val="tx1"/>
                </a:solidFill>
              </a:rPr>
              <a:t>. </a:t>
            </a:r>
            <a:r>
              <a:rPr lang="ru-RU" sz="1800" dirty="0" err="1" smtClean="0">
                <a:solidFill>
                  <a:schemeClr val="tx1"/>
                </a:solidFill>
              </a:rPr>
              <a:t>Ол</a:t>
            </a:r>
            <a:r>
              <a:rPr lang="ru-RU" sz="1800" dirty="0" smtClean="0">
                <a:solidFill>
                  <a:schemeClr val="tx1"/>
                </a:solidFill>
              </a:rPr>
              <a:t> француз </a:t>
            </a:r>
            <a:r>
              <a:rPr lang="ru-RU" sz="1800" dirty="0" err="1" smtClean="0">
                <a:solidFill>
                  <a:schemeClr val="tx1"/>
                </a:solidFill>
              </a:rPr>
              <a:t>журналистикасының дамуына</a:t>
            </a:r>
            <a:r>
              <a:rPr lang="ru-RU" sz="1800" dirty="0" smtClean="0">
                <a:solidFill>
                  <a:schemeClr val="tx1"/>
                </a:solidFill>
              </a:rPr>
              <a:t> </a:t>
            </a:r>
            <a:r>
              <a:rPr lang="ru-RU" sz="1800" dirty="0" err="1" smtClean="0">
                <a:solidFill>
                  <a:schemeClr val="tx1"/>
                </a:solidFill>
              </a:rPr>
              <a:t>зор</a:t>
            </a:r>
            <a:r>
              <a:rPr lang="ru-RU" sz="1800" dirty="0" smtClean="0">
                <a:solidFill>
                  <a:schemeClr val="tx1"/>
                </a:solidFill>
              </a:rPr>
              <a:t> </a:t>
            </a:r>
            <a:r>
              <a:rPr lang="ru-RU" sz="1800" dirty="0" err="1" smtClean="0">
                <a:solidFill>
                  <a:schemeClr val="tx1"/>
                </a:solidFill>
              </a:rPr>
              <a:t>әсерін тигізген</a:t>
            </a:r>
            <a:r>
              <a:rPr lang="ru-RU" sz="1800" dirty="0" smtClean="0">
                <a:solidFill>
                  <a:schemeClr val="tx1"/>
                </a:solidFill>
              </a:rPr>
              <a:t> </a:t>
            </a:r>
            <a:r>
              <a:rPr lang="ru-RU" sz="1800" dirty="0" err="1" smtClean="0">
                <a:solidFill>
                  <a:schemeClr val="tx1"/>
                </a:solidFill>
              </a:rPr>
              <a:t>болатын</a:t>
            </a:r>
            <a:r>
              <a:rPr lang="ru-RU" sz="1800" dirty="0" smtClean="0">
                <a:solidFill>
                  <a:schemeClr val="tx1"/>
                </a:solidFill>
              </a:rPr>
              <a:t>.</a:t>
            </a:r>
            <a:br>
              <a:rPr lang="ru-RU" sz="1800" dirty="0" smtClean="0">
                <a:solidFill>
                  <a:schemeClr val="tx1"/>
                </a:solidFill>
              </a:rPr>
            </a:br>
            <a:r>
              <a:rPr lang="ru-RU" sz="1800" dirty="0" smtClean="0">
                <a:solidFill>
                  <a:schemeClr val="tx1"/>
                </a:solidFill>
              </a:rPr>
              <a:t>        Француз </a:t>
            </a:r>
            <a:r>
              <a:rPr lang="ru-RU" sz="1800" dirty="0" err="1" smtClean="0">
                <a:solidFill>
                  <a:schemeClr val="tx1"/>
                </a:solidFill>
              </a:rPr>
              <a:t>басылым</a:t>
            </a:r>
            <a:r>
              <a:rPr lang="ru-RU" sz="1800" dirty="0" smtClean="0">
                <a:solidFill>
                  <a:schemeClr val="tx1"/>
                </a:solidFill>
              </a:rPr>
              <a:t> </a:t>
            </a:r>
            <a:r>
              <a:rPr lang="ru-RU" sz="1800" dirty="0" err="1" smtClean="0">
                <a:solidFill>
                  <a:schemeClr val="tx1"/>
                </a:solidFill>
              </a:rPr>
              <a:t>ұзақ уақыттан бері</a:t>
            </a:r>
            <a:r>
              <a:rPr lang="ru-RU" sz="1800" dirty="0" smtClean="0">
                <a:solidFill>
                  <a:schemeClr val="tx1"/>
                </a:solidFill>
              </a:rPr>
              <a:t>  </a:t>
            </a:r>
            <a:r>
              <a:rPr lang="ru-RU" sz="1800" dirty="0" err="1" smtClean="0">
                <a:solidFill>
                  <a:schemeClr val="tx1"/>
                </a:solidFill>
              </a:rPr>
              <a:t>ұлттық</a:t>
            </a:r>
            <a:r>
              <a:rPr lang="ru-RU" sz="1800" dirty="0" smtClean="0">
                <a:solidFill>
                  <a:schemeClr val="tx1"/>
                </a:solidFill>
              </a:rPr>
              <a:t>, </a:t>
            </a:r>
            <a:r>
              <a:rPr lang="ru-RU" sz="1800" dirty="0" err="1" smtClean="0">
                <a:solidFill>
                  <a:schemeClr val="tx1"/>
                </a:solidFill>
              </a:rPr>
              <a:t>астаналық </a:t>
            </a:r>
            <a:r>
              <a:rPr lang="ru-RU" sz="1800" dirty="0" smtClean="0">
                <a:solidFill>
                  <a:schemeClr val="tx1"/>
                </a:solidFill>
              </a:rPr>
              <a:t>, </a:t>
            </a:r>
            <a:r>
              <a:rPr lang="ru-RU" sz="1800" dirty="0" err="1" smtClean="0">
                <a:solidFill>
                  <a:schemeClr val="tx1"/>
                </a:solidFill>
              </a:rPr>
              <a:t>аймақтық және жергілікті</a:t>
            </a:r>
            <a:r>
              <a:rPr lang="ru-RU" sz="1800" dirty="0" smtClean="0">
                <a:solidFill>
                  <a:schemeClr val="tx1"/>
                </a:solidFill>
              </a:rPr>
              <a:t> </a:t>
            </a:r>
            <a:r>
              <a:rPr lang="ru-RU" sz="1800" dirty="0" err="1" smtClean="0">
                <a:solidFill>
                  <a:schemeClr val="tx1"/>
                </a:solidFill>
              </a:rPr>
              <a:t>деп</a:t>
            </a:r>
            <a:r>
              <a:rPr lang="ru-RU" sz="1800" dirty="0" smtClean="0">
                <a:solidFill>
                  <a:schemeClr val="tx1"/>
                </a:solidFill>
              </a:rPr>
              <a:t> </a:t>
            </a:r>
            <a:r>
              <a:rPr lang="ru-RU" sz="1800" dirty="0" err="1" smtClean="0">
                <a:solidFill>
                  <a:schemeClr val="tx1"/>
                </a:solidFill>
              </a:rPr>
              <a:t>бөлінеді</a:t>
            </a:r>
            <a:r>
              <a:rPr lang="ru-RU" sz="1800" dirty="0" smtClean="0">
                <a:solidFill>
                  <a:schemeClr val="tx1"/>
                </a:solidFill>
              </a:rPr>
              <a:t>. </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r>
              <a:rPr lang="ru-RU" sz="1800" dirty="0" err="1" smtClean="0">
                <a:solidFill>
                  <a:schemeClr val="tx1"/>
                </a:solidFill>
              </a:rPr>
              <a:t>Ұлттық газеттер</a:t>
            </a:r>
            <a:r>
              <a:rPr lang="ru-RU" sz="1800" dirty="0" smtClean="0">
                <a:solidFill>
                  <a:schemeClr val="tx1"/>
                </a:solidFill>
              </a:rPr>
              <a:t>:  </a:t>
            </a:r>
            <a:br>
              <a:rPr lang="ru-RU" sz="1800" dirty="0" smtClean="0">
                <a:solidFill>
                  <a:schemeClr val="tx1"/>
                </a:solidFill>
              </a:rPr>
            </a:br>
            <a:r>
              <a:rPr lang="ru-RU" sz="1800" dirty="0" smtClean="0">
                <a:solidFill>
                  <a:schemeClr val="tx1"/>
                </a:solidFill>
              </a:rPr>
              <a:t>«Монд», «</a:t>
            </a:r>
            <a:r>
              <a:rPr lang="ru-RU" sz="1800" dirty="0" err="1" smtClean="0">
                <a:solidFill>
                  <a:schemeClr val="tx1"/>
                </a:solidFill>
              </a:rPr>
              <a:t>Экип</a:t>
            </a:r>
            <a:r>
              <a:rPr lang="ru-RU" sz="1800" dirty="0" smtClean="0">
                <a:solidFill>
                  <a:schemeClr val="tx1"/>
                </a:solidFill>
              </a:rPr>
              <a:t>», «Фигаро», «</a:t>
            </a:r>
            <a:r>
              <a:rPr lang="ru-RU" sz="1800" dirty="0" err="1" smtClean="0">
                <a:solidFill>
                  <a:schemeClr val="tx1"/>
                </a:solidFill>
              </a:rPr>
              <a:t>Либерасьон</a:t>
            </a:r>
            <a:r>
              <a:rPr lang="ru-RU" sz="1800" dirty="0" smtClean="0">
                <a:solidFill>
                  <a:schemeClr val="tx1"/>
                </a:solidFill>
              </a:rPr>
              <a:t>», «</a:t>
            </a:r>
            <a:r>
              <a:rPr lang="ru-RU" sz="1800" dirty="0" err="1" smtClean="0">
                <a:solidFill>
                  <a:schemeClr val="tx1"/>
                </a:solidFill>
              </a:rPr>
              <a:t>Франс-Суар</a:t>
            </a:r>
            <a:r>
              <a:rPr lang="ru-RU" sz="1800" dirty="0" smtClean="0">
                <a:solidFill>
                  <a:schemeClr val="tx1"/>
                </a:solidFill>
              </a:rPr>
              <a:t>», «</a:t>
            </a:r>
            <a:r>
              <a:rPr lang="ru-RU" sz="1800" dirty="0" err="1" smtClean="0">
                <a:solidFill>
                  <a:schemeClr val="tx1"/>
                </a:solidFill>
              </a:rPr>
              <a:t>Ожурдюи</a:t>
            </a:r>
            <a:r>
              <a:rPr lang="ru-RU" sz="1800" dirty="0" smtClean="0">
                <a:solidFill>
                  <a:schemeClr val="tx1"/>
                </a:solidFill>
              </a:rPr>
              <a:t>», «</a:t>
            </a:r>
            <a:r>
              <a:rPr lang="ru-RU" sz="1800" dirty="0" err="1" smtClean="0">
                <a:solidFill>
                  <a:schemeClr val="tx1"/>
                </a:solidFill>
              </a:rPr>
              <a:t>Круа</a:t>
            </a:r>
            <a:r>
              <a:rPr lang="ru-RU" sz="1800" dirty="0" smtClean="0">
                <a:solidFill>
                  <a:schemeClr val="tx1"/>
                </a:solidFill>
              </a:rPr>
              <a:t>», «</a:t>
            </a:r>
            <a:r>
              <a:rPr lang="ru-RU" sz="1800" dirty="0" err="1" smtClean="0">
                <a:solidFill>
                  <a:schemeClr val="tx1"/>
                </a:solidFill>
              </a:rPr>
              <a:t>Юманите</a:t>
            </a:r>
            <a:r>
              <a:rPr lang="ru-RU" sz="1800" dirty="0" smtClean="0">
                <a:solidFill>
                  <a:schemeClr val="tx1"/>
                </a:solidFill>
              </a:rPr>
              <a:t>»</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r>
              <a:rPr lang="ru-RU" sz="1800" dirty="0" err="1" smtClean="0">
                <a:solidFill>
                  <a:schemeClr val="tx1"/>
                </a:solidFill>
              </a:rPr>
              <a:t>Аймақтық газеттер</a:t>
            </a:r>
            <a:r>
              <a:rPr lang="ru-RU" sz="1800" dirty="0" smtClean="0">
                <a:solidFill>
                  <a:schemeClr val="tx1"/>
                </a:solidFill>
              </a:rPr>
              <a:t>:</a:t>
            </a:r>
            <a:br>
              <a:rPr lang="ru-RU" sz="1800" dirty="0" smtClean="0">
                <a:solidFill>
                  <a:schemeClr val="tx1"/>
                </a:solidFill>
              </a:rPr>
            </a:br>
            <a:r>
              <a:rPr lang="ru-RU" sz="1800" dirty="0" smtClean="0">
                <a:solidFill>
                  <a:schemeClr val="tx1"/>
                </a:solidFill>
              </a:rPr>
              <a:t> «Уэст-Франс», «</a:t>
            </a:r>
            <a:r>
              <a:rPr lang="ru-RU" sz="1800" dirty="0" err="1" smtClean="0">
                <a:solidFill>
                  <a:schemeClr val="tx1"/>
                </a:solidFill>
              </a:rPr>
              <a:t>Паризьен</a:t>
            </a:r>
            <a:r>
              <a:rPr lang="ru-RU" sz="1800" dirty="0" smtClean="0">
                <a:solidFill>
                  <a:schemeClr val="tx1"/>
                </a:solidFill>
              </a:rPr>
              <a:t>», «</a:t>
            </a:r>
            <a:r>
              <a:rPr lang="ru-RU" sz="1800" dirty="0" err="1" smtClean="0">
                <a:solidFill>
                  <a:schemeClr val="tx1"/>
                </a:solidFill>
              </a:rPr>
              <a:t>Сюд-Уэст</a:t>
            </a:r>
            <a:r>
              <a:rPr lang="ru-RU" sz="1800" dirty="0" smtClean="0">
                <a:solidFill>
                  <a:schemeClr val="tx1"/>
                </a:solidFill>
              </a:rPr>
              <a:t>», «</a:t>
            </a:r>
            <a:r>
              <a:rPr lang="ru-RU" sz="1800" dirty="0" err="1" smtClean="0">
                <a:solidFill>
                  <a:schemeClr val="tx1"/>
                </a:solidFill>
              </a:rPr>
              <a:t>Вуа</a:t>
            </a:r>
            <a:r>
              <a:rPr lang="ru-RU" sz="1800" dirty="0" smtClean="0">
                <a:solidFill>
                  <a:schemeClr val="tx1"/>
                </a:solidFill>
              </a:rPr>
              <a:t> </a:t>
            </a:r>
            <a:r>
              <a:rPr lang="ru-RU" sz="1800" dirty="0" err="1" smtClean="0">
                <a:solidFill>
                  <a:schemeClr val="tx1"/>
                </a:solidFill>
              </a:rPr>
              <a:t>дю</a:t>
            </a:r>
            <a:r>
              <a:rPr lang="ru-RU" sz="1800" dirty="0" smtClean="0">
                <a:solidFill>
                  <a:schemeClr val="tx1"/>
                </a:solidFill>
              </a:rPr>
              <a:t> Нор», «</a:t>
            </a:r>
            <a:r>
              <a:rPr lang="ru-RU" sz="1800" dirty="0" err="1" smtClean="0">
                <a:solidFill>
                  <a:schemeClr val="tx1"/>
                </a:solidFill>
              </a:rPr>
              <a:t>Нувель</a:t>
            </a:r>
            <a:r>
              <a:rPr lang="ru-RU" sz="1800" dirty="0" smtClean="0">
                <a:solidFill>
                  <a:schemeClr val="tx1"/>
                </a:solidFill>
              </a:rPr>
              <a:t> </a:t>
            </a:r>
            <a:r>
              <a:rPr lang="ru-RU" sz="1800" dirty="0" err="1" smtClean="0">
                <a:solidFill>
                  <a:schemeClr val="tx1"/>
                </a:solidFill>
              </a:rPr>
              <a:t>Репюблик</a:t>
            </a:r>
            <a:r>
              <a:rPr lang="ru-RU" sz="1800" dirty="0" smtClean="0">
                <a:solidFill>
                  <a:schemeClr val="tx1"/>
                </a:solidFill>
              </a:rPr>
              <a:t> </a:t>
            </a:r>
            <a:r>
              <a:rPr lang="ru-RU" sz="1800" dirty="0" err="1" smtClean="0">
                <a:solidFill>
                  <a:schemeClr val="tx1"/>
                </a:solidFill>
              </a:rPr>
              <a:t>дю</a:t>
            </a:r>
            <a:r>
              <a:rPr lang="ru-RU" sz="1800" dirty="0" smtClean="0">
                <a:solidFill>
                  <a:schemeClr val="tx1"/>
                </a:solidFill>
              </a:rPr>
              <a:t> </a:t>
            </a:r>
            <a:r>
              <a:rPr lang="ru-RU" sz="1800" dirty="0" err="1" smtClean="0">
                <a:solidFill>
                  <a:schemeClr val="tx1"/>
                </a:solidFill>
              </a:rPr>
              <a:t>Сантр-Уэст</a:t>
            </a:r>
            <a:r>
              <a:rPr lang="ru-RU" sz="1800" dirty="0" smtClean="0">
                <a:solidFill>
                  <a:schemeClr val="tx1"/>
                </a:solidFill>
              </a:rPr>
              <a:t>», «</a:t>
            </a:r>
            <a:r>
              <a:rPr lang="ru-RU" sz="1800" dirty="0" err="1" smtClean="0">
                <a:solidFill>
                  <a:schemeClr val="tx1"/>
                </a:solidFill>
              </a:rPr>
              <a:t>Монтань</a:t>
            </a:r>
            <a:r>
              <a:rPr lang="ru-RU" sz="1800" dirty="0" smtClean="0">
                <a:solidFill>
                  <a:schemeClr val="tx1"/>
                </a:solidFill>
              </a:rPr>
              <a:t>», «Депеш </a:t>
            </a:r>
            <a:r>
              <a:rPr lang="ru-RU" sz="1800" dirty="0" err="1" smtClean="0">
                <a:solidFill>
                  <a:schemeClr val="tx1"/>
                </a:solidFill>
              </a:rPr>
              <a:t>дю</a:t>
            </a:r>
            <a:r>
              <a:rPr lang="ru-RU" sz="1800" dirty="0" smtClean="0">
                <a:solidFill>
                  <a:schemeClr val="tx1"/>
                </a:solidFill>
              </a:rPr>
              <a:t> Миди».</a:t>
            </a:r>
            <a:br>
              <a:rPr lang="ru-RU" sz="1800" dirty="0" smtClean="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2301872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3525" y="764705"/>
            <a:ext cx="7386638" cy="5331296"/>
          </a:xfrm>
        </p:spPr>
        <p:txBody>
          <a:bodyPr/>
          <a:lstStyle/>
          <a:p>
            <a:r>
              <a:rPr lang="ru-RU" sz="2400" dirty="0" err="1" smtClean="0"/>
              <a:t>Париждік</a:t>
            </a:r>
            <a:r>
              <a:rPr lang="ru-RU" sz="2400" dirty="0" smtClean="0"/>
              <a:t> </a:t>
            </a:r>
            <a:r>
              <a:rPr lang="ru-RU" sz="2400" dirty="0" err="1" smtClean="0"/>
              <a:t>гезеттер</a:t>
            </a:r>
            <a:r>
              <a:rPr lang="ru-RU" sz="2400" dirty="0" smtClean="0"/>
              <a:t> тек Париж </a:t>
            </a:r>
            <a:r>
              <a:rPr lang="ru-RU" sz="2400" dirty="0" err="1" smtClean="0"/>
              <a:t>бен</a:t>
            </a:r>
            <a:r>
              <a:rPr lang="ru-RU" sz="2400" dirty="0" smtClean="0"/>
              <a:t> </a:t>
            </a:r>
            <a:r>
              <a:rPr lang="ru-RU" sz="2400" dirty="0" err="1" smtClean="0"/>
              <a:t>оның шетіне</a:t>
            </a:r>
            <a:r>
              <a:rPr lang="ru-RU" sz="2400" dirty="0" smtClean="0"/>
              <a:t> </a:t>
            </a:r>
            <a:r>
              <a:rPr lang="ru-RU" sz="2400" dirty="0" err="1" smtClean="0"/>
              <a:t>тарайды</a:t>
            </a:r>
            <a:r>
              <a:rPr lang="ru-RU" sz="2400" dirty="0" smtClean="0"/>
              <a:t>. </a:t>
            </a:r>
          </a:p>
          <a:p>
            <a:r>
              <a:rPr lang="ru-RU" sz="2400" dirty="0" err="1" smtClean="0"/>
              <a:t>Провинциядағы халық аймақтық және жергілікті</a:t>
            </a:r>
            <a:r>
              <a:rPr lang="ru-RU" sz="2400" dirty="0" smtClean="0"/>
              <a:t> </a:t>
            </a:r>
            <a:r>
              <a:rPr lang="ru-RU" sz="2400" dirty="0" err="1" smtClean="0"/>
              <a:t>басылымдарды</a:t>
            </a:r>
            <a:r>
              <a:rPr lang="ru-RU" sz="2400" dirty="0" smtClean="0"/>
              <a:t> </a:t>
            </a:r>
            <a:r>
              <a:rPr lang="ru-RU" sz="2400" dirty="0" err="1" smtClean="0"/>
              <a:t>оқиды.</a:t>
            </a:r>
            <a:r>
              <a:rPr lang="ru-RU" sz="2400" dirty="0" smtClean="0"/>
              <a:t> </a:t>
            </a:r>
          </a:p>
          <a:p>
            <a:pPr>
              <a:buNone/>
            </a:pPr>
            <a:r>
              <a:rPr lang="ru-RU" sz="2400" dirty="0" smtClean="0"/>
              <a:t> </a:t>
            </a:r>
          </a:p>
          <a:p>
            <a:pPr>
              <a:buNone/>
            </a:pPr>
            <a:r>
              <a:rPr lang="kk-KZ" sz="2400" dirty="0" smtClean="0"/>
              <a:t>    Күнделікті ұлттық газеттер арасындағы таралымы жоғарылары</a:t>
            </a:r>
            <a:endParaRPr lang="ru-RU" sz="2400" dirty="0" smtClean="0"/>
          </a:p>
          <a:p>
            <a:r>
              <a:rPr lang="kk-KZ" sz="2400" dirty="0" smtClean="0"/>
              <a:t>«Фигаро»</a:t>
            </a:r>
            <a:endParaRPr lang="ru-RU" sz="2400" dirty="0" smtClean="0"/>
          </a:p>
          <a:p>
            <a:r>
              <a:rPr lang="kk-KZ" sz="2400" dirty="0" smtClean="0"/>
              <a:t>«Паризьен»</a:t>
            </a:r>
            <a:endParaRPr lang="ru-RU" sz="2400" dirty="0" smtClean="0"/>
          </a:p>
          <a:p>
            <a:r>
              <a:rPr lang="kk-KZ" sz="2400" dirty="0" smtClean="0"/>
              <a:t>«Монд»</a:t>
            </a:r>
            <a:endParaRPr lang="ru-RU" sz="2400" dirty="0" smtClean="0"/>
          </a:p>
          <a:p>
            <a:r>
              <a:rPr lang="kk-KZ" sz="2400" dirty="0" smtClean="0"/>
              <a:t>«Франс-Суар»</a:t>
            </a:r>
            <a:endParaRPr lang="ru-RU" sz="2400" dirty="0" smtClean="0"/>
          </a:p>
          <a:p>
            <a:r>
              <a:rPr lang="kk-KZ" sz="2400" dirty="0" smtClean="0"/>
              <a:t>«Либерасьон»</a:t>
            </a:r>
            <a:endParaRPr lang="ru-RU" sz="2400"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19075" y="-243408"/>
            <a:ext cx="7477125" cy="6480720"/>
          </a:xfrm>
        </p:spPr>
        <p:txBody>
          <a:bodyPr/>
          <a:lstStyle/>
          <a:p>
            <a:pPr algn="just"/>
            <a:r>
              <a:rPr lang="ru-RU" sz="2000" dirty="0" smtClean="0">
                <a:solidFill>
                  <a:schemeClr val="tx1"/>
                </a:solidFill>
                <a:latin typeface="+mn-lt"/>
                <a:cs typeface="Aharoni" pitchFamily="2" charset="-79"/>
              </a:rPr>
              <a:t>Француз </a:t>
            </a:r>
            <a:r>
              <a:rPr lang="ru-RU" sz="2000" dirty="0" err="1" smtClean="0">
                <a:solidFill>
                  <a:schemeClr val="tx1"/>
                </a:solidFill>
                <a:latin typeface="+mn-lt"/>
                <a:cs typeface="Aharoni" pitchFamily="2" charset="-79"/>
              </a:rPr>
              <a:t>басылымдары</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бірнеше</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медиа-бірлестіктердің бақылауында</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Олардың арасындағы ірілері</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мыналар</a:t>
            </a:r>
            <a:r>
              <a:rPr lang="ru-RU" sz="2000" dirty="0" smtClean="0">
                <a:solidFill>
                  <a:schemeClr val="tx1"/>
                </a:solidFill>
                <a:latin typeface="+mn-lt"/>
                <a:cs typeface="Aharoni" pitchFamily="2" charset="-79"/>
              </a:rPr>
              <a:t>:</a:t>
            </a:r>
            <a:br>
              <a:rPr lang="ru-RU" sz="2000" dirty="0" smtClean="0">
                <a:solidFill>
                  <a:schemeClr val="tx1"/>
                </a:solidFill>
                <a:latin typeface="+mn-lt"/>
                <a:cs typeface="Aharoni" pitchFamily="2" charset="-79"/>
              </a:rPr>
            </a:br>
            <a:r>
              <a:rPr lang="ru-RU" sz="2000" dirty="0" smtClean="0">
                <a:solidFill>
                  <a:schemeClr val="tx1"/>
                </a:solidFill>
                <a:latin typeface="+mn-lt"/>
                <a:cs typeface="Aharoni" pitchFamily="2" charset="-79"/>
              </a:rPr>
              <a:t/>
            </a:r>
            <a:br>
              <a:rPr lang="ru-RU" sz="2000" dirty="0" smtClean="0">
                <a:solidFill>
                  <a:schemeClr val="tx1"/>
                </a:solidFill>
                <a:latin typeface="+mn-lt"/>
                <a:cs typeface="Aharoni" pitchFamily="2" charset="-79"/>
              </a:rPr>
            </a:br>
            <a:r>
              <a:rPr lang="ru-RU" sz="2000" b="1" dirty="0" smtClean="0">
                <a:solidFill>
                  <a:schemeClr val="tx1"/>
                </a:solidFill>
                <a:latin typeface="+mn-lt"/>
                <a:cs typeface="Aharoni" pitchFamily="2" charset="-79"/>
              </a:rPr>
              <a:t>АШЕТТ </a:t>
            </a:r>
            <a:r>
              <a:rPr lang="ru-RU" sz="2000" b="1" dirty="0" err="1" smtClean="0">
                <a:solidFill>
                  <a:schemeClr val="tx1"/>
                </a:solidFill>
                <a:latin typeface="+mn-lt"/>
                <a:cs typeface="Aharoni" pitchFamily="2" charset="-79"/>
              </a:rPr>
              <a:t>тобы</a:t>
            </a:r>
            <a:r>
              <a:rPr lang="ru-RU" sz="2000" b="1" dirty="0" smtClean="0">
                <a:solidFill>
                  <a:schemeClr val="tx1"/>
                </a:solidFill>
                <a:latin typeface="+mn-lt"/>
                <a:cs typeface="Aharoni" pitchFamily="2" charset="-79"/>
              </a:rPr>
              <a:t>.</a:t>
            </a:r>
            <a:r>
              <a:rPr lang="ru-RU" sz="2000" dirty="0" smtClean="0">
                <a:solidFill>
                  <a:schemeClr val="tx1"/>
                </a:solidFill>
                <a:latin typeface="+mn-lt"/>
                <a:cs typeface="Aharoni" pitchFamily="2" charset="-79"/>
              </a:rPr>
              <a:t> 1826 </a:t>
            </a:r>
            <a:r>
              <a:rPr lang="ru-RU" sz="2000" dirty="0" err="1" smtClean="0">
                <a:solidFill>
                  <a:schemeClr val="tx1"/>
                </a:solidFill>
                <a:latin typeface="+mn-lt"/>
                <a:cs typeface="Aharoni" pitchFamily="2" charset="-79"/>
              </a:rPr>
              <a:t>жылы</a:t>
            </a:r>
            <a:r>
              <a:rPr lang="ru-RU" sz="2000" dirty="0" smtClean="0">
                <a:solidFill>
                  <a:schemeClr val="tx1"/>
                </a:solidFill>
                <a:latin typeface="+mn-lt"/>
                <a:cs typeface="Aharoni" pitchFamily="2" charset="-79"/>
              </a:rPr>
              <a:t> Луи </a:t>
            </a:r>
            <a:r>
              <a:rPr lang="ru-RU" sz="2000" dirty="0" err="1" smtClean="0">
                <a:solidFill>
                  <a:schemeClr val="tx1"/>
                </a:solidFill>
                <a:latin typeface="+mn-lt"/>
                <a:cs typeface="Aharoni" pitchFamily="2" charset="-79"/>
              </a:rPr>
              <a:t>Ашетт</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құрған болатын</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Басылымдармен</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қатар, кітап</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шығаруда үздіктер қатарында.</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Ұлыбританияда, Испанияда</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АҚШ-та корпорациялары</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және журналдар</a:t>
            </a:r>
            <a:r>
              <a:rPr lang="ru-RU" sz="2000" dirty="0" smtClean="0">
                <a:solidFill>
                  <a:schemeClr val="tx1"/>
                </a:solidFill>
                <a:latin typeface="+mn-lt"/>
                <a:cs typeface="Aharoni" pitchFamily="2" charset="-79"/>
              </a:rPr>
              <a:t> мен </a:t>
            </a:r>
            <a:r>
              <a:rPr lang="ru-RU" sz="2000" dirty="0" err="1" smtClean="0">
                <a:solidFill>
                  <a:schemeClr val="tx1"/>
                </a:solidFill>
                <a:latin typeface="+mn-lt"/>
                <a:cs typeface="Aharoni" pitchFamily="2" charset="-79"/>
              </a:rPr>
              <a:t>радиостанциялары</a:t>
            </a:r>
            <a:r>
              <a:rPr lang="ru-RU" sz="2000" dirty="0" smtClean="0">
                <a:solidFill>
                  <a:schemeClr val="tx1"/>
                </a:solidFill>
                <a:latin typeface="+mn-lt"/>
                <a:cs typeface="Aharoni" pitchFamily="2" charset="-79"/>
              </a:rPr>
              <a:t> да бар.</a:t>
            </a:r>
            <a:br>
              <a:rPr lang="ru-RU" sz="2000" dirty="0" smtClean="0">
                <a:solidFill>
                  <a:schemeClr val="tx1"/>
                </a:solidFill>
                <a:latin typeface="+mn-lt"/>
                <a:cs typeface="Aharoni" pitchFamily="2" charset="-79"/>
              </a:rPr>
            </a:br>
            <a:r>
              <a:rPr lang="ru-RU" sz="2000" b="1" dirty="0" smtClean="0">
                <a:solidFill>
                  <a:schemeClr val="tx1"/>
                </a:solidFill>
                <a:latin typeface="+mn-lt"/>
                <a:cs typeface="Aharoni" pitchFamily="2" charset="-79"/>
              </a:rPr>
              <a:t>Р. ЭРСАНА </a:t>
            </a:r>
            <a:r>
              <a:rPr lang="ru-RU" sz="2000" b="1" dirty="0" err="1" smtClean="0">
                <a:solidFill>
                  <a:schemeClr val="tx1"/>
                </a:solidFill>
                <a:latin typeface="+mn-lt"/>
                <a:cs typeface="Aharoni" pitchFamily="2" charset="-79"/>
              </a:rPr>
              <a:t>тобы</a:t>
            </a:r>
            <a:r>
              <a:rPr lang="ru-RU" sz="2000" b="1" dirty="0" smtClean="0">
                <a:solidFill>
                  <a:schemeClr val="tx1"/>
                </a:solidFill>
                <a:latin typeface="+mn-lt"/>
                <a:cs typeface="Aharoni" pitchFamily="2" charset="-79"/>
              </a:rPr>
              <a:t>. </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Күнделікті газеттердің көпшілігн иемденген</a:t>
            </a:r>
            <a:r>
              <a:rPr lang="ru-RU" sz="2000" dirty="0" smtClean="0">
                <a:solidFill>
                  <a:schemeClr val="tx1"/>
                </a:solidFill>
                <a:latin typeface="+mn-lt"/>
                <a:cs typeface="Aharoni" pitchFamily="2" charset="-79"/>
              </a:rPr>
              <a:t>. («Франс </a:t>
            </a:r>
            <a:r>
              <a:rPr lang="ru-RU" sz="2000" dirty="0" err="1" smtClean="0">
                <a:solidFill>
                  <a:schemeClr val="tx1"/>
                </a:solidFill>
                <a:latin typeface="+mn-lt"/>
                <a:cs typeface="Aharoni" pitchFamily="2" charset="-79"/>
              </a:rPr>
              <a:t>Суар</a:t>
            </a:r>
            <a:r>
              <a:rPr lang="ru-RU" sz="2000" dirty="0" smtClean="0">
                <a:solidFill>
                  <a:schemeClr val="tx1"/>
                </a:solidFill>
                <a:latin typeface="+mn-lt"/>
                <a:cs typeface="Aharoni" pitchFamily="2" charset="-79"/>
              </a:rPr>
              <a:t>», «Фигаро»). </a:t>
            </a:r>
            <a:r>
              <a:rPr lang="ru-RU" sz="2000" dirty="0" err="1" smtClean="0">
                <a:solidFill>
                  <a:schemeClr val="tx1"/>
                </a:solidFill>
                <a:latin typeface="+mn-lt"/>
                <a:cs typeface="Aharoni" pitchFamily="2" charset="-79"/>
              </a:rPr>
              <a:t>Бельгияда</a:t>
            </a:r>
            <a:r>
              <a:rPr lang="ru-RU" sz="2000" dirty="0" smtClean="0">
                <a:solidFill>
                  <a:schemeClr val="tx1"/>
                </a:solidFill>
                <a:latin typeface="+mn-lt"/>
                <a:cs typeface="Aharoni" pitchFamily="2" charset="-79"/>
              </a:rPr>
              <a:t> газет </a:t>
            </a:r>
            <a:r>
              <a:rPr lang="ru-RU" sz="2000" dirty="0" err="1" smtClean="0">
                <a:solidFill>
                  <a:schemeClr val="tx1"/>
                </a:solidFill>
                <a:latin typeface="+mn-lt"/>
                <a:cs typeface="Aharoni" pitchFamily="2" charset="-79"/>
              </a:rPr>
              <a:t>шығарады</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Францияның үлкен қалаларында баспалары</a:t>
            </a:r>
            <a:r>
              <a:rPr lang="ru-RU" sz="2000" dirty="0" smtClean="0">
                <a:solidFill>
                  <a:schemeClr val="tx1"/>
                </a:solidFill>
                <a:latin typeface="+mn-lt"/>
                <a:cs typeface="Aharoni" pitchFamily="2" charset="-79"/>
              </a:rPr>
              <a:t> бар.</a:t>
            </a:r>
            <a:br>
              <a:rPr lang="ru-RU" sz="2000" dirty="0" smtClean="0">
                <a:solidFill>
                  <a:schemeClr val="tx1"/>
                </a:solidFill>
                <a:latin typeface="+mn-lt"/>
                <a:cs typeface="Aharoni" pitchFamily="2" charset="-79"/>
              </a:rPr>
            </a:br>
            <a:r>
              <a:rPr lang="ru-RU" sz="2000" b="1" dirty="0" smtClean="0">
                <a:solidFill>
                  <a:schemeClr val="tx1"/>
                </a:solidFill>
                <a:latin typeface="+mn-lt"/>
                <a:cs typeface="Aharoni" pitchFamily="2" charset="-79"/>
              </a:rPr>
              <a:t>Ф. АМОРИ </a:t>
            </a:r>
            <a:r>
              <a:rPr lang="ru-RU" sz="2000" b="1" dirty="0" err="1" smtClean="0">
                <a:solidFill>
                  <a:schemeClr val="tx1"/>
                </a:solidFill>
                <a:latin typeface="+mn-lt"/>
                <a:cs typeface="Aharoni" pitchFamily="2" charset="-79"/>
              </a:rPr>
              <a:t>тобы</a:t>
            </a:r>
            <a:r>
              <a:rPr lang="ru-RU" sz="2000" b="1" dirty="0" smtClean="0">
                <a:solidFill>
                  <a:schemeClr val="tx1"/>
                </a:solidFill>
                <a:latin typeface="+mn-lt"/>
                <a:cs typeface="Aharoni" pitchFamily="2" charset="-79"/>
              </a:rPr>
              <a:t>.</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Таралым</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жағынан жоғары </a:t>
            </a:r>
            <a:r>
              <a:rPr lang="ru-RU" sz="2000" dirty="0" smtClean="0">
                <a:solidFill>
                  <a:schemeClr val="tx1"/>
                </a:solidFill>
                <a:latin typeface="+mn-lt"/>
                <a:cs typeface="Aharoni" pitchFamily="2" charset="-79"/>
              </a:rPr>
              <a:t>топ.</a:t>
            </a:r>
            <a:br>
              <a:rPr lang="ru-RU" sz="2000" dirty="0" smtClean="0">
                <a:solidFill>
                  <a:schemeClr val="tx1"/>
                </a:solidFill>
                <a:latin typeface="+mn-lt"/>
                <a:cs typeface="Aharoni" pitchFamily="2" charset="-79"/>
              </a:rPr>
            </a:b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Париэьен</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Ожурдюи</a:t>
            </a:r>
            <a:r>
              <a:rPr lang="ru-RU" sz="2000" dirty="0" smtClean="0">
                <a:solidFill>
                  <a:schemeClr val="tx1"/>
                </a:solidFill>
                <a:latin typeface="+mn-lt"/>
                <a:cs typeface="Aharoni" pitchFamily="2" charset="-79"/>
              </a:rPr>
              <a:t>», «Компьютер Плюс», «</a:t>
            </a:r>
            <a:r>
              <a:rPr lang="ru-RU" sz="2000" dirty="0" err="1" smtClean="0">
                <a:solidFill>
                  <a:schemeClr val="tx1"/>
                </a:solidFill>
                <a:latin typeface="+mn-lt"/>
                <a:cs typeface="Aharoni" pitchFamily="2" charset="-79"/>
              </a:rPr>
              <a:t>Экип</a:t>
            </a:r>
            <a:r>
              <a:rPr lang="ru-RU" sz="2000" dirty="0" smtClean="0">
                <a:solidFill>
                  <a:schemeClr val="tx1"/>
                </a:solidFill>
                <a:latin typeface="+mn-lt"/>
                <a:cs typeface="Aharoni" pitchFamily="2" charset="-79"/>
              </a:rPr>
              <a:t>».</a:t>
            </a:r>
            <a:br>
              <a:rPr lang="ru-RU" sz="2000" dirty="0" smtClean="0">
                <a:solidFill>
                  <a:schemeClr val="tx1"/>
                </a:solidFill>
                <a:latin typeface="+mn-lt"/>
                <a:cs typeface="Aharoni" pitchFamily="2" charset="-79"/>
              </a:rPr>
            </a:br>
            <a:r>
              <a:rPr lang="ru-RU" sz="2000" b="1" dirty="0" smtClean="0">
                <a:solidFill>
                  <a:schemeClr val="tx1"/>
                </a:solidFill>
                <a:latin typeface="+mn-lt"/>
                <a:cs typeface="Aharoni" pitchFamily="2" charset="-79"/>
              </a:rPr>
              <a:t>БАЙЯР-ПРЕСС </a:t>
            </a:r>
            <a:r>
              <a:rPr lang="ru-RU" sz="2000" b="1" dirty="0" err="1" smtClean="0">
                <a:solidFill>
                  <a:schemeClr val="tx1"/>
                </a:solidFill>
                <a:latin typeface="+mn-lt"/>
                <a:cs typeface="Aharoni" pitchFamily="2" charset="-79"/>
              </a:rPr>
              <a:t>бірлестігі</a:t>
            </a:r>
            <a:r>
              <a:rPr lang="ru-RU" sz="2000" dirty="0" smtClean="0">
                <a:solidFill>
                  <a:schemeClr val="tx1"/>
                </a:solidFill>
                <a:latin typeface="+mn-lt"/>
                <a:cs typeface="Aharoni" pitchFamily="2" charset="-79"/>
              </a:rPr>
              <a:t> 1873 </a:t>
            </a:r>
            <a:r>
              <a:rPr lang="ru-RU" sz="2000" dirty="0" err="1" smtClean="0">
                <a:solidFill>
                  <a:schemeClr val="tx1"/>
                </a:solidFill>
                <a:latin typeface="+mn-lt"/>
                <a:cs typeface="Aharoni" pitchFamily="2" charset="-79"/>
              </a:rPr>
              <a:t>жылы</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құрылған</a:t>
            </a:r>
            <a:r>
              <a:rPr lang="ru-RU" sz="2000" dirty="0" smtClean="0">
                <a:solidFill>
                  <a:schemeClr val="tx1"/>
                </a:solidFill>
                <a:latin typeface="+mn-lt"/>
                <a:cs typeface="Aharoni" pitchFamily="2" charset="-79"/>
              </a:rPr>
              <a:t>.</a:t>
            </a:r>
            <a:r>
              <a:rPr lang="ru-RU" sz="2000" dirty="0" err="1" smtClean="0">
                <a:solidFill>
                  <a:schemeClr val="tx1"/>
                </a:solidFill>
                <a:latin typeface="+mn-lt"/>
                <a:cs typeface="Aharoni" pitchFamily="2" charset="-79"/>
              </a:rPr>
              <a:t>Католиктік</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басылыммен</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айналысады</a:t>
            </a:r>
            <a:r>
              <a:rPr lang="ru-RU" sz="2000" dirty="0" smtClean="0">
                <a:solidFill>
                  <a:schemeClr val="tx1"/>
                </a:solidFill>
                <a:latin typeface="+mn-lt"/>
                <a:cs typeface="Aharoni" pitchFamily="2" charset="-79"/>
              </a:rPr>
              <a:t>. прессы. </a:t>
            </a:r>
            <a:r>
              <a:rPr lang="ru-RU" sz="2000" dirty="0" err="1" smtClean="0">
                <a:solidFill>
                  <a:schemeClr val="tx1"/>
                </a:solidFill>
                <a:latin typeface="+mn-lt"/>
                <a:cs typeface="Aharoni" pitchFamily="2" charset="-79"/>
              </a:rPr>
              <a:t>Танымал</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журналдары</a:t>
            </a:r>
            <a:r>
              <a:rPr lang="ru-RU" sz="2000" dirty="0" smtClean="0">
                <a:solidFill>
                  <a:schemeClr val="tx1"/>
                </a:solidFill>
                <a:latin typeface="+mn-lt"/>
                <a:cs typeface="Aharoni" pitchFamily="2" charset="-79"/>
              </a:rPr>
              <a:t>: «Капиталь Сайте», «Эврика», «Максимум».</a:t>
            </a:r>
            <a:br>
              <a:rPr lang="ru-RU" sz="2000" dirty="0" smtClean="0">
                <a:solidFill>
                  <a:schemeClr val="tx1"/>
                </a:solidFill>
                <a:latin typeface="+mn-lt"/>
                <a:cs typeface="Aharoni" pitchFamily="2" charset="-79"/>
              </a:rPr>
            </a:br>
            <a:r>
              <a:rPr lang="ru-RU" sz="2000" b="1" dirty="0" smtClean="0">
                <a:solidFill>
                  <a:schemeClr val="tx1"/>
                </a:solidFill>
                <a:latin typeface="+mn-lt"/>
                <a:cs typeface="Aharoni" pitchFamily="2" charset="-79"/>
              </a:rPr>
              <a:t>ПЛЮРИКОММЮНИКАСЬОН</a:t>
            </a:r>
            <a:r>
              <a:rPr lang="ru-RU" sz="2000" dirty="0" smtClean="0">
                <a:solidFill>
                  <a:schemeClr val="tx1"/>
                </a:solidFill>
                <a:latin typeface="+mn-lt"/>
                <a:cs typeface="Aharoni" pitchFamily="2" charset="-79"/>
              </a:rPr>
              <a:t> — бес </a:t>
            </a:r>
            <a:r>
              <a:rPr lang="ru-RU" sz="2000" dirty="0" err="1" smtClean="0">
                <a:solidFill>
                  <a:schemeClr val="tx1"/>
                </a:solidFill>
                <a:latin typeface="+mn-lt"/>
                <a:cs typeface="Aharoni" pitchFamily="2" charset="-79"/>
              </a:rPr>
              <a:t>күнделікті басылымнан</a:t>
            </a:r>
            <a:r>
              <a:rPr lang="ru-RU" sz="2000" dirty="0" smtClean="0">
                <a:solidFill>
                  <a:schemeClr val="tx1"/>
                </a:solidFill>
                <a:latin typeface="+mn-lt"/>
                <a:cs typeface="Aharoni" pitchFamily="2" charset="-79"/>
              </a:rPr>
              <a:t> </a:t>
            </a:r>
            <a:r>
              <a:rPr lang="ru-RU" sz="2000" dirty="0" err="1" smtClean="0">
                <a:solidFill>
                  <a:schemeClr val="tx1"/>
                </a:solidFill>
                <a:latin typeface="+mn-lt"/>
                <a:cs typeface="Aharoni" pitchFamily="2" charset="-79"/>
              </a:rPr>
              <a:t>құралған бірлестік</a:t>
            </a:r>
            <a:r>
              <a:rPr lang="ru-RU" sz="2000" dirty="0" smtClean="0">
                <a:solidFill>
                  <a:schemeClr val="tx1"/>
                </a:solidFill>
                <a:latin typeface="+mn-lt"/>
                <a:cs typeface="Aharoni" pitchFamily="2" charset="-79"/>
              </a:rPr>
              <a:t>. («Монд» </a:t>
            </a:r>
            <a:r>
              <a:rPr lang="ru-RU" sz="2000" dirty="0" err="1" smtClean="0">
                <a:solidFill>
                  <a:schemeClr val="tx1"/>
                </a:solidFill>
                <a:latin typeface="+mn-lt"/>
                <a:cs typeface="Aharoni" pitchFamily="2" charset="-79"/>
              </a:rPr>
              <a:t>газеті</a:t>
            </a:r>
            <a:r>
              <a:rPr lang="ru-RU" sz="2000" dirty="0" smtClean="0">
                <a:solidFill>
                  <a:schemeClr val="tx1"/>
                </a:solidFill>
                <a:latin typeface="+mn-lt"/>
                <a:cs typeface="Aharoni" pitchFamily="2" charset="-79"/>
              </a:rPr>
              <a:t>)</a:t>
            </a:r>
            <a:r>
              <a:rPr lang="ru-RU" sz="2000" dirty="0" smtClean="0">
                <a:solidFill>
                  <a:schemeClr val="tx1"/>
                </a:solidFill>
                <a:latin typeface="+mn-lt"/>
              </a:rPr>
              <a:t/>
            </a:r>
            <a:br>
              <a:rPr lang="ru-RU" sz="2000" dirty="0" smtClean="0">
                <a:solidFill>
                  <a:schemeClr val="tx1"/>
                </a:solidFill>
                <a:latin typeface="+mn-lt"/>
              </a:rPr>
            </a:br>
            <a:endParaRPr lang="ru-RU" sz="2000" dirty="0">
              <a:solidFill>
                <a:schemeClr val="tx1"/>
              </a:solidFill>
              <a:latin typeface="+mn-lt"/>
            </a:endParaRPr>
          </a:p>
        </p:txBody>
      </p:sp>
    </p:spTree>
    <p:extLst>
      <p:ext uri="{BB962C8B-B14F-4D97-AF65-F5344CB8AC3E}">
        <p14:creationId xmlns:p14="http://schemas.microsoft.com/office/powerpoint/2010/main" val="3548063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3525" y="476672"/>
            <a:ext cx="7386638" cy="5619329"/>
          </a:xfrm>
        </p:spPr>
        <p:txBody>
          <a:bodyPr/>
          <a:lstStyle/>
          <a:p>
            <a:pPr algn="just"/>
            <a:r>
              <a:rPr lang="ru-RU" sz="1800" dirty="0" err="1" smtClean="0"/>
              <a:t>Журналдар</a:t>
            </a:r>
            <a:r>
              <a:rPr lang="ru-RU" sz="1800" dirty="0" smtClean="0"/>
              <a:t> </a:t>
            </a:r>
            <a:r>
              <a:rPr lang="ru-RU" sz="1800" dirty="0" err="1" smtClean="0"/>
              <a:t>білімді</a:t>
            </a:r>
            <a:r>
              <a:rPr lang="ru-RU" sz="1800" dirty="0" smtClean="0"/>
              <a:t> </a:t>
            </a:r>
            <a:r>
              <a:rPr lang="ru-RU" sz="1800" dirty="0" err="1" smtClean="0"/>
              <a:t>азаматтар</a:t>
            </a:r>
            <a:r>
              <a:rPr lang="ru-RU" sz="1800" dirty="0" smtClean="0"/>
              <a:t> </a:t>
            </a:r>
            <a:r>
              <a:rPr lang="ru-RU" sz="1800" dirty="0" err="1" smtClean="0"/>
              <a:t>аудиториясына</a:t>
            </a:r>
            <a:r>
              <a:rPr lang="ru-RU" sz="1800" dirty="0" smtClean="0"/>
              <a:t> </a:t>
            </a:r>
            <a:r>
              <a:rPr lang="ru-RU" sz="1800" dirty="0" err="1" smtClean="0"/>
              <a:t>бағытталған.</a:t>
            </a:r>
            <a:r>
              <a:rPr lang="ru-RU" sz="1800" dirty="0" smtClean="0"/>
              <a:t> </a:t>
            </a:r>
            <a:r>
              <a:rPr lang="ru-RU" sz="1800" dirty="0" err="1" smtClean="0"/>
              <a:t>Апталық журналдар</a:t>
            </a:r>
            <a:r>
              <a:rPr lang="ru-RU" sz="1800" dirty="0" smtClean="0"/>
              <a:t> </a:t>
            </a:r>
            <a:r>
              <a:rPr lang="ru-RU" sz="1800" dirty="0" err="1" smtClean="0"/>
              <a:t>мазмұны жағынан </a:t>
            </a:r>
            <a:r>
              <a:rPr lang="ru-RU" sz="1800" dirty="0" smtClean="0"/>
              <a:t>бай, </a:t>
            </a:r>
            <a:r>
              <a:rPr lang="ru-RU" sz="1800" dirty="0" err="1" smtClean="0"/>
              <a:t>тақырыптық ауқымы кең, безендірілулері</a:t>
            </a:r>
            <a:r>
              <a:rPr lang="ru-RU" sz="1800" dirty="0" smtClean="0"/>
              <a:t> де </a:t>
            </a:r>
            <a:r>
              <a:rPr lang="ru-RU" sz="1800" dirty="0" err="1" smtClean="0"/>
              <a:t>жоғары деңгейде</a:t>
            </a:r>
            <a:r>
              <a:rPr lang="ru-RU" sz="1800" dirty="0" smtClean="0"/>
              <a:t>. </a:t>
            </a:r>
            <a:r>
              <a:rPr lang="ru-RU" sz="1800" dirty="0" err="1" smtClean="0"/>
              <a:t>Мысалы</a:t>
            </a:r>
            <a:r>
              <a:rPr lang="ru-RU" sz="1800" dirty="0" smtClean="0"/>
              <a:t> “Экспресса” журналы </a:t>
            </a:r>
            <a:r>
              <a:rPr lang="ru-RU" sz="1800" dirty="0" err="1" smtClean="0"/>
              <a:t>өткен аптаға толық сараптама</a:t>
            </a:r>
            <a:r>
              <a:rPr lang="ru-RU" sz="1800" dirty="0" smtClean="0"/>
              <a:t> </a:t>
            </a:r>
            <a:r>
              <a:rPr lang="ru-RU" sz="1800" dirty="0" err="1" smtClean="0"/>
              <a:t>жасайды</a:t>
            </a:r>
            <a:r>
              <a:rPr lang="ru-RU" sz="1800" dirty="0" smtClean="0"/>
              <a:t>. </a:t>
            </a:r>
            <a:r>
              <a:rPr lang="ru-RU" sz="1800" dirty="0" err="1" smtClean="0"/>
              <a:t>Оқырман апта</a:t>
            </a:r>
            <a:r>
              <a:rPr lang="ru-RU" sz="1800" dirty="0" smtClean="0"/>
              <a:t> </a:t>
            </a:r>
            <a:r>
              <a:rPr lang="ru-RU" sz="1800" dirty="0" err="1" smtClean="0"/>
              <a:t>жаңалықтарының барлығын басылымның бір</a:t>
            </a:r>
            <a:r>
              <a:rPr lang="ru-RU" sz="1800" dirty="0" smtClean="0"/>
              <a:t> </a:t>
            </a:r>
            <a:r>
              <a:rPr lang="ru-RU" sz="1800" dirty="0" err="1" smtClean="0"/>
              <a:t>санынан</a:t>
            </a:r>
            <a:r>
              <a:rPr lang="ru-RU" sz="1800" dirty="0" smtClean="0"/>
              <a:t> </a:t>
            </a:r>
            <a:r>
              <a:rPr lang="ru-RU" sz="1800" dirty="0" err="1" smtClean="0"/>
              <a:t>оқи алады</a:t>
            </a:r>
            <a:r>
              <a:rPr lang="ru-RU" sz="1800" dirty="0" smtClean="0"/>
              <a:t>. </a:t>
            </a:r>
          </a:p>
          <a:p>
            <a:pPr algn="just"/>
            <a:r>
              <a:rPr lang="ru-RU" sz="1800" dirty="0" err="1" smtClean="0"/>
              <a:t>Брюно</a:t>
            </a:r>
            <a:r>
              <a:rPr lang="ru-RU" sz="1800" dirty="0" smtClean="0"/>
              <a:t> </a:t>
            </a:r>
            <a:r>
              <a:rPr lang="ru-RU" sz="1800" dirty="0" err="1" smtClean="0"/>
              <a:t>Монье</a:t>
            </a:r>
            <a:r>
              <a:rPr lang="ru-RU" sz="1800" dirty="0" smtClean="0"/>
              <a:t> </a:t>
            </a:r>
            <a:r>
              <a:rPr lang="ru-RU" sz="1800" dirty="0" err="1" smtClean="0"/>
              <a:t>“Экспрессаның” </a:t>
            </a:r>
            <a:r>
              <a:rPr lang="ru-RU" sz="1800" dirty="0" smtClean="0"/>
              <a:t>директоры </a:t>
            </a:r>
            <a:r>
              <a:rPr lang="ru-RU" sz="1800" dirty="0" err="1" smtClean="0"/>
              <a:t>былай</a:t>
            </a:r>
            <a:r>
              <a:rPr lang="ru-RU" sz="1800" dirty="0" smtClean="0"/>
              <a:t> </a:t>
            </a:r>
            <a:r>
              <a:rPr lang="ru-RU" sz="1800" dirty="0" err="1" smtClean="0"/>
              <a:t>деген</a:t>
            </a:r>
            <a:r>
              <a:rPr lang="ru-RU" sz="1800" dirty="0" smtClean="0"/>
              <a:t>: «Журнал </a:t>
            </a:r>
            <a:r>
              <a:rPr lang="ru-RU" sz="1800" dirty="0" err="1" smtClean="0"/>
              <a:t>апталық газеттерді</a:t>
            </a:r>
            <a:r>
              <a:rPr lang="ru-RU" sz="1800" dirty="0" smtClean="0"/>
              <a:t> </a:t>
            </a:r>
            <a:r>
              <a:rPr lang="ru-RU" sz="1800" dirty="0" err="1" smtClean="0"/>
              <a:t>оқудан босатады</a:t>
            </a:r>
            <a:r>
              <a:rPr lang="ru-RU" sz="1800" dirty="0" smtClean="0"/>
              <a:t>. </a:t>
            </a:r>
            <a:r>
              <a:rPr lang="ru-RU" sz="1800" dirty="0" err="1" smtClean="0"/>
              <a:t>Ақпараттық материалдардан</a:t>
            </a:r>
            <a:r>
              <a:rPr lang="ru-RU" sz="1800" dirty="0" smtClean="0"/>
              <a:t> </a:t>
            </a:r>
            <a:r>
              <a:rPr lang="ru-RU" sz="1800" dirty="0" err="1" smtClean="0"/>
              <a:t>бөлек, сараптамалық мақалалар көп.</a:t>
            </a:r>
            <a:r>
              <a:rPr lang="ru-RU" sz="1800" dirty="0" smtClean="0"/>
              <a:t> </a:t>
            </a:r>
            <a:r>
              <a:rPr lang="ru-RU" sz="1800" dirty="0" err="1" smtClean="0"/>
              <a:t>Қоғам өміріндегі оқиғалар </a:t>
            </a:r>
            <a:r>
              <a:rPr lang="ru-RU" sz="1800" dirty="0" smtClean="0"/>
              <a:t>мен </a:t>
            </a:r>
            <a:r>
              <a:rPr lang="ru-RU" sz="1800" dirty="0" err="1" smtClean="0"/>
              <a:t>саяси</a:t>
            </a:r>
            <a:r>
              <a:rPr lang="ru-RU" sz="1800" dirty="0" smtClean="0"/>
              <a:t> </a:t>
            </a:r>
            <a:r>
              <a:rPr lang="ru-RU" sz="1800" dirty="0" err="1" smtClean="0"/>
              <a:t>жаңалықтарды қамтып отырады</a:t>
            </a:r>
            <a:r>
              <a:rPr lang="ru-RU" sz="1800" dirty="0" smtClean="0"/>
              <a:t>.»</a:t>
            </a:r>
          </a:p>
          <a:p>
            <a:pPr algn="just"/>
            <a:endParaRPr lang="kk-KZ" sz="1800" dirty="0" smtClean="0"/>
          </a:p>
          <a:p>
            <a:pPr algn="just"/>
            <a:r>
              <a:rPr lang="kk-KZ" sz="1800" dirty="0" smtClean="0"/>
              <a:t>Француздар суретті журналдарды көп оқиды. Олардың 13% - саяси және әлеуметтік жаңалықтар жазатын журналдарды оқыса, 30%- әйелдерге арналған журналдарды оқиды. </a:t>
            </a:r>
            <a:endParaRPr lang="ru-RU" sz="1800" dirty="0" smtClean="0"/>
          </a:p>
          <a:p>
            <a:pPr algn="just"/>
            <a:r>
              <a:rPr lang="ru-RU" sz="1800" dirty="0" err="1" smtClean="0"/>
              <a:t>Танымал</a:t>
            </a:r>
            <a:r>
              <a:rPr lang="ru-RU" sz="1800" dirty="0" smtClean="0"/>
              <a:t> </a:t>
            </a:r>
            <a:r>
              <a:rPr lang="ru-RU" sz="1800" dirty="0" err="1" smtClean="0"/>
              <a:t>қыз-келіншектерге арналған </a:t>
            </a:r>
            <a:r>
              <a:rPr lang="ru-RU" sz="1800" dirty="0" smtClean="0"/>
              <a:t>“</a:t>
            </a:r>
            <a:r>
              <a:rPr lang="ru-RU" sz="1800" dirty="0" err="1" smtClean="0"/>
              <a:t>Elle</a:t>
            </a:r>
            <a:r>
              <a:rPr lang="ru-RU" sz="1800" dirty="0" smtClean="0"/>
              <a:t>” – </a:t>
            </a:r>
            <a:r>
              <a:rPr lang="ru-RU" sz="1800" dirty="0" err="1" smtClean="0"/>
              <a:t>Ашетт</a:t>
            </a:r>
            <a:r>
              <a:rPr lang="ru-RU" sz="1800" dirty="0" smtClean="0"/>
              <a:t> </a:t>
            </a:r>
            <a:r>
              <a:rPr lang="ru-RU" sz="1800" dirty="0" err="1" smtClean="0"/>
              <a:t>баспа</a:t>
            </a:r>
            <a:r>
              <a:rPr lang="ru-RU" sz="1800" dirty="0" smtClean="0"/>
              <a:t> </a:t>
            </a:r>
            <a:r>
              <a:rPr lang="ru-RU" sz="1800" dirty="0" err="1" smtClean="0"/>
              <a:t>тобының құрамында.</a:t>
            </a:r>
            <a:r>
              <a:rPr lang="ru-RU" sz="1800" dirty="0" smtClean="0"/>
              <a:t> </a:t>
            </a:r>
            <a:r>
              <a:rPr lang="ru-RU" sz="1800" dirty="0" err="1" smtClean="0"/>
              <a:t>Қазіргі кезде</a:t>
            </a:r>
            <a:r>
              <a:rPr lang="ru-RU" sz="1800" dirty="0" smtClean="0"/>
              <a:t> 22 </a:t>
            </a:r>
            <a:r>
              <a:rPr lang="ru-RU" sz="1800" dirty="0" err="1" smtClean="0"/>
              <a:t>елде</a:t>
            </a:r>
            <a:r>
              <a:rPr lang="ru-RU" sz="1800" dirty="0" smtClean="0"/>
              <a:t> </a:t>
            </a:r>
            <a:r>
              <a:rPr lang="ru-RU" sz="1800" dirty="0" err="1" smtClean="0"/>
              <a:t>шығып тұрады</a:t>
            </a:r>
            <a:r>
              <a:rPr lang="ru-RU" sz="18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3525" y="692697"/>
            <a:ext cx="7386638" cy="5403304"/>
          </a:xfrm>
        </p:spPr>
        <p:txBody>
          <a:bodyPr/>
          <a:lstStyle/>
          <a:p>
            <a:r>
              <a:rPr lang="kk-KZ" sz="1800" dirty="0" smtClean="0"/>
              <a:t>Танымал журналдар </a:t>
            </a:r>
          </a:p>
          <a:p>
            <a:pPr>
              <a:buNone/>
            </a:pPr>
            <a:r>
              <a:rPr lang="kk-KZ" sz="1800" dirty="0" smtClean="0"/>
              <a:t>«Пари Матч» - күнделікті ақпараттық </a:t>
            </a:r>
          </a:p>
          <a:p>
            <a:pPr>
              <a:buNone/>
            </a:pPr>
            <a:r>
              <a:rPr lang="kk-KZ" sz="1800" dirty="0" smtClean="0"/>
              <a:t>«Нувель обсерватер» күнделікті ақпараттық</a:t>
            </a:r>
            <a:endParaRPr lang="ru-RU" sz="1800" dirty="0" smtClean="0"/>
          </a:p>
          <a:p>
            <a:pPr>
              <a:buNone/>
            </a:pPr>
            <a:r>
              <a:rPr lang="kk-KZ" sz="1800" dirty="0" smtClean="0"/>
              <a:t>«Телесет жур»-тележаңалықтар мен бағдарламалар</a:t>
            </a:r>
          </a:p>
          <a:p>
            <a:pPr>
              <a:buNone/>
            </a:pPr>
            <a:endParaRPr lang="ru-RU" sz="1800" dirty="0" smtClean="0"/>
          </a:p>
          <a:p>
            <a:r>
              <a:rPr lang="kk-KZ" sz="1800" dirty="0" smtClean="0"/>
              <a:t>Салалық журналдар</a:t>
            </a:r>
            <a:endParaRPr lang="ru-RU" sz="1800" dirty="0" smtClean="0"/>
          </a:p>
          <a:p>
            <a:pPr>
              <a:buNone/>
            </a:pPr>
            <a:r>
              <a:rPr lang="kk-KZ" sz="1800" dirty="0" smtClean="0"/>
              <a:t>«Экип» спорттық</a:t>
            </a:r>
            <a:endParaRPr lang="ru-RU" sz="1800" dirty="0" smtClean="0"/>
          </a:p>
          <a:p>
            <a:pPr>
              <a:buNone/>
            </a:pPr>
            <a:r>
              <a:rPr lang="kk-KZ" sz="1800" dirty="0" smtClean="0"/>
              <a:t>«Лез-эко» деловые новости</a:t>
            </a:r>
          </a:p>
          <a:p>
            <a:pPr>
              <a:buNone/>
            </a:pPr>
            <a:endParaRPr lang="kk-KZ" sz="1800" dirty="0" smtClean="0"/>
          </a:p>
          <a:p>
            <a:r>
              <a:rPr lang="kk-KZ" sz="1800" dirty="0" smtClean="0"/>
              <a:t>Қыз-келіншектерге арналған журналдар:</a:t>
            </a:r>
          </a:p>
          <a:p>
            <a:pPr>
              <a:buNone/>
            </a:pPr>
            <a:r>
              <a:rPr lang="kk-KZ" sz="1800" dirty="0" smtClean="0"/>
              <a:t> «Фамм актюэль»</a:t>
            </a:r>
          </a:p>
          <a:p>
            <a:pPr>
              <a:buNone/>
            </a:pPr>
            <a:r>
              <a:rPr lang="kk-KZ" sz="1800" dirty="0" smtClean="0"/>
              <a:t>«Элль»</a:t>
            </a:r>
          </a:p>
          <a:p>
            <a:pPr>
              <a:buNone/>
            </a:pPr>
            <a:r>
              <a:rPr lang="kk-KZ" sz="1800" dirty="0" smtClean="0"/>
              <a:t>«Мари-Франс»</a:t>
            </a:r>
            <a:endParaRPr lang="ru-RU" sz="1800"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075" y="227013"/>
            <a:ext cx="7477125" cy="1041747"/>
          </a:xfrm>
        </p:spPr>
        <p:txBody>
          <a:bodyPr/>
          <a:lstStyle/>
          <a:p>
            <a:r>
              <a:rPr lang="kk-KZ" sz="3200" dirty="0" smtClean="0"/>
              <a:t>Француз теледидары мен радиосы</a:t>
            </a:r>
            <a:endParaRPr lang="ru-RU" sz="3200" dirty="0"/>
          </a:p>
        </p:txBody>
      </p:sp>
      <p:sp>
        <p:nvSpPr>
          <p:cNvPr id="3" name="Содержимое 2"/>
          <p:cNvSpPr>
            <a:spLocks noGrp="1"/>
          </p:cNvSpPr>
          <p:nvPr>
            <p:ph idx="1"/>
          </p:nvPr>
        </p:nvSpPr>
        <p:spPr>
          <a:xfrm>
            <a:off x="263525" y="1196753"/>
            <a:ext cx="7386638" cy="4899248"/>
          </a:xfrm>
        </p:spPr>
        <p:txBody>
          <a:bodyPr/>
          <a:lstStyle/>
          <a:p>
            <a:pPr lvl="0" algn="just"/>
            <a:r>
              <a:rPr lang="kk-KZ" sz="1800" dirty="0" smtClean="0"/>
              <a:t>1931ж.  -  телевидение пайда болды. Алғашқы телеарна </a:t>
            </a:r>
            <a:r>
              <a:rPr lang="en-US" sz="1800" dirty="0" smtClean="0"/>
              <a:t>RDF </a:t>
            </a:r>
            <a:r>
              <a:rPr lang="kk-KZ" sz="1800" dirty="0" smtClean="0"/>
              <a:t>деп аталды. </a:t>
            </a:r>
          </a:p>
          <a:p>
            <a:pPr lvl="0" algn="just"/>
            <a:r>
              <a:rPr lang="ru-RU" sz="1800" dirty="0" smtClean="0"/>
              <a:t>1934ж. –  </a:t>
            </a:r>
            <a:r>
              <a:rPr lang="ru-RU" sz="1800" dirty="0" err="1" smtClean="0"/>
              <a:t>көшедегі бірінші</a:t>
            </a:r>
            <a:r>
              <a:rPr lang="ru-RU" sz="1800" dirty="0" smtClean="0"/>
              <a:t> </a:t>
            </a:r>
            <a:r>
              <a:rPr lang="ru-RU" sz="1800" dirty="0" err="1" smtClean="0"/>
              <a:t>түсірілім жасалды</a:t>
            </a:r>
            <a:r>
              <a:rPr lang="ru-RU" sz="1800" dirty="0" smtClean="0"/>
              <a:t>.</a:t>
            </a:r>
          </a:p>
          <a:p>
            <a:pPr algn="just"/>
            <a:r>
              <a:rPr lang="ru-RU" sz="1800" dirty="0" smtClean="0"/>
              <a:t>1935ж. – </a:t>
            </a:r>
            <a:r>
              <a:rPr lang="ru-RU" sz="1800" dirty="0" err="1" smtClean="0"/>
              <a:t>хабарлар</a:t>
            </a:r>
            <a:r>
              <a:rPr lang="ru-RU" sz="1800" dirty="0" smtClean="0"/>
              <a:t> </a:t>
            </a:r>
            <a:r>
              <a:rPr lang="ru-RU" sz="1800" dirty="0" err="1" smtClean="0"/>
              <a:t>жиі</a:t>
            </a:r>
            <a:r>
              <a:rPr lang="ru-RU" sz="1800" dirty="0" smtClean="0"/>
              <a:t> </a:t>
            </a:r>
            <a:r>
              <a:rPr lang="ru-RU" sz="1800" dirty="0" err="1" smtClean="0"/>
              <a:t>шығарыла бастады</a:t>
            </a:r>
            <a:r>
              <a:rPr lang="ru-RU" sz="1800" dirty="0" smtClean="0"/>
              <a:t>. 1935 </a:t>
            </a:r>
            <a:r>
              <a:rPr lang="ru-RU" sz="1800" dirty="0" err="1" smtClean="0"/>
              <a:t>жыл</a:t>
            </a:r>
            <a:r>
              <a:rPr lang="ru-RU" sz="1800" dirty="0" smtClean="0"/>
              <a:t> француз </a:t>
            </a:r>
            <a:r>
              <a:rPr lang="ru-RU" sz="1800" dirty="0" err="1" smtClean="0"/>
              <a:t>теледидарының ресми</a:t>
            </a:r>
            <a:r>
              <a:rPr lang="ru-RU" sz="1800" dirty="0" smtClean="0"/>
              <a:t> </a:t>
            </a:r>
            <a:r>
              <a:rPr lang="ru-RU" sz="1800" dirty="0" err="1" smtClean="0"/>
              <a:t>туған жылы</a:t>
            </a:r>
            <a:r>
              <a:rPr lang="ru-RU" sz="1800" dirty="0" smtClean="0"/>
              <a:t> </a:t>
            </a:r>
            <a:r>
              <a:rPr lang="ru-RU" sz="1800" dirty="0" err="1" smtClean="0"/>
              <a:t>деп</a:t>
            </a:r>
            <a:r>
              <a:rPr lang="ru-RU" sz="1800" dirty="0" smtClean="0"/>
              <a:t> </a:t>
            </a:r>
            <a:r>
              <a:rPr lang="ru-RU" sz="1800" dirty="0" err="1" smtClean="0"/>
              <a:t>саналады</a:t>
            </a:r>
            <a:r>
              <a:rPr lang="ru-RU" sz="1800" dirty="0" smtClean="0"/>
              <a:t>.</a:t>
            </a:r>
          </a:p>
          <a:p>
            <a:pPr algn="just"/>
            <a:r>
              <a:rPr lang="ru-RU" sz="1800" dirty="0" smtClean="0"/>
              <a:t>1937ж. – </a:t>
            </a:r>
            <a:r>
              <a:rPr lang="ru-RU" sz="1800" dirty="0" err="1" smtClean="0"/>
              <a:t>Париждегі</a:t>
            </a:r>
            <a:r>
              <a:rPr lang="ru-RU" sz="1800" dirty="0" smtClean="0"/>
              <a:t> </a:t>
            </a:r>
            <a:r>
              <a:rPr lang="ru-RU" sz="1800" dirty="0" err="1" smtClean="0"/>
              <a:t>халықаралық көрме.</a:t>
            </a:r>
            <a:r>
              <a:rPr lang="ru-RU" sz="1800" dirty="0" smtClean="0"/>
              <a:t> Француз </a:t>
            </a:r>
            <a:r>
              <a:rPr lang="ru-RU" sz="1800" dirty="0" err="1" smtClean="0"/>
              <a:t>телевидениесіндегі</a:t>
            </a:r>
            <a:r>
              <a:rPr lang="ru-RU" sz="1800" dirty="0" smtClean="0"/>
              <a:t> </a:t>
            </a:r>
            <a:r>
              <a:rPr lang="ru-RU" sz="1800" dirty="0" err="1" smtClean="0"/>
              <a:t>бірінші</a:t>
            </a:r>
            <a:r>
              <a:rPr lang="ru-RU" sz="1800" dirty="0" smtClean="0"/>
              <a:t> репортер Жак Доно </a:t>
            </a:r>
            <a:r>
              <a:rPr lang="ru-RU" sz="1800" dirty="0" err="1" smtClean="0"/>
              <a:t>көшеден тікелей</a:t>
            </a:r>
            <a:r>
              <a:rPr lang="ru-RU" sz="1800" dirty="0" smtClean="0"/>
              <a:t> репортаж </a:t>
            </a:r>
            <a:r>
              <a:rPr lang="ru-RU" sz="1800" dirty="0" err="1" smtClean="0"/>
              <a:t>жүргізді</a:t>
            </a:r>
            <a:r>
              <a:rPr lang="ru-RU" sz="1800" dirty="0" smtClean="0"/>
              <a:t>. </a:t>
            </a:r>
          </a:p>
          <a:p>
            <a:pPr algn="just"/>
            <a:r>
              <a:rPr lang="ru-RU" sz="1800" dirty="0" smtClean="0"/>
              <a:t>1938ж. – </a:t>
            </a:r>
            <a:r>
              <a:rPr lang="ru-RU" sz="1800" dirty="0" err="1" smtClean="0"/>
              <a:t>үкімет тележүйемен қамтамасыз етеміз</a:t>
            </a:r>
            <a:r>
              <a:rPr lang="ru-RU" sz="1800" dirty="0" smtClean="0"/>
              <a:t> </a:t>
            </a:r>
            <a:r>
              <a:rPr lang="ru-RU" sz="1800" dirty="0" err="1" smtClean="0"/>
              <a:t>деп</a:t>
            </a:r>
            <a:r>
              <a:rPr lang="ru-RU" sz="1800" dirty="0" smtClean="0"/>
              <a:t> </a:t>
            </a:r>
            <a:r>
              <a:rPr lang="ru-RU" sz="1800" dirty="0" err="1" smtClean="0"/>
              <a:t>мәлімдеді</a:t>
            </a:r>
            <a:r>
              <a:rPr lang="ru-RU" sz="1800" dirty="0" smtClean="0"/>
              <a:t>. </a:t>
            </a:r>
            <a:r>
              <a:rPr lang="ru-RU" sz="1800" dirty="0" err="1" smtClean="0"/>
              <a:t>Хабарлар</a:t>
            </a:r>
            <a:r>
              <a:rPr lang="ru-RU" sz="1800" dirty="0" smtClean="0"/>
              <a:t> </a:t>
            </a:r>
            <a:r>
              <a:rPr lang="ru-RU" sz="1800" dirty="0" err="1" smtClean="0"/>
              <a:t>аптасына</a:t>
            </a:r>
            <a:r>
              <a:rPr lang="ru-RU" sz="1800" dirty="0" smtClean="0"/>
              <a:t> 15 </a:t>
            </a:r>
            <a:r>
              <a:rPr lang="ru-RU" sz="1800" dirty="0" err="1" smtClean="0"/>
              <a:t>сағатты құрады</a:t>
            </a:r>
            <a:r>
              <a:rPr lang="ru-RU" sz="1800" dirty="0" smtClean="0"/>
              <a:t>. </a:t>
            </a:r>
            <a:r>
              <a:rPr lang="ru-RU" sz="1800" dirty="0" err="1" smtClean="0"/>
              <a:t>Ол</a:t>
            </a:r>
            <a:r>
              <a:rPr lang="ru-RU" sz="1800" dirty="0" smtClean="0"/>
              <a:t> </a:t>
            </a:r>
            <a:r>
              <a:rPr lang="ru-RU" sz="1800" dirty="0" err="1" smtClean="0"/>
              <a:t>кезде</a:t>
            </a:r>
            <a:r>
              <a:rPr lang="ru-RU" sz="1800" dirty="0" smtClean="0"/>
              <a:t> </a:t>
            </a:r>
            <a:r>
              <a:rPr lang="ru-RU" sz="1800" dirty="0" err="1" smtClean="0"/>
              <a:t>елде</a:t>
            </a:r>
            <a:r>
              <a:rPr lang="ru-RU" sz="1800" dirty="0" smtClean="0"/>
              <a:t> 500 </a:t>
            </a:r>
            <a:r>
              <a:rPr lang="ru-RU" sz="1800" dirty="0" err="1" smtClean="0"/>
              <a:t>теледидар</a:t>
            </a:r>
            <a:r>
              <a:rPr lang="ru-RU" sz="1800" dirty="0" smtClean="0"/>
              <a:t> </a:t>
            </a:r>
            <a:r>
              <a:rPr lang="ru-RU" sz="1800" dirty="0" err="1" smtClean="0"/>
              <a:t>болды</a:t>
            </a:r>
            <a:r>
              <a:rPr lang="ru-RU" sz="1800" dirty="0" smtClean="0"/>
              <a:t>.</a:t>
            </a:r>
          </a:p>
          <a:p>
            <a:pPr algn="just"/>
            <a:r>
              <a:rPr lang="ru-RU" sz="1800" dirty="0" smtClean="0"/>
              <a:t> 1952ж. – </a:t>
            </a:r>
            <a:r>
              <a:rPr lang="ru-RU" sz="1800" dirty="0" err="1" smtClean="0"/>
              <a:t>француз-британдық телеапталық өтті.</a:t>
            </a:r>
            <a:r>
              <a:rPr lang="ru-RU" sz="1800" dirty="0" smtClean="0"/>
              <a:t> </a:t>
            </a:r>
            <a:r>
              <a:rPr lang="ru-RU" sz="1800" dirty="0" err="1" smtClean="0"/>
              <a:t>Екі</a:t>
            </a:r>
            <a:r>
              <a:rPr lang="ru-RU" sz="1800" dirty="0" smtClean="0"/>
              <a:t> </a:t>
            </a:r>
            <a:r>
              <a:rPr lang="ru-RU" sz="1800" dirty="0" err="1" smtClean="0"/>
              <a:t>елдің астанасында</a:t>
            </a:r>
            <a:r>
              <a:rPr lang="ru-RU" sz="1800" dirty="0" smtClean="0"/>
              <a:t> 13 </a:t>
            </a:r>
            <a:r>
              <a:rPr lang="ru-RU" sz="1800" dirty="0" err="1" smtClean="0"/>
              <a:t>сағат тікелей</a:t>
            </a:r>
            <a:r>
              <a:rPr lang="ru-RU" sz="1800" dirty="0" smtClean="0"/>
              <a:t> репортаж </a:t>
            </a:r>
            <a:r>
              <a:rPr lang="ru-RU" sz="1800" dirty="0" err="1" smtClean="0"/>
              <a:t>жүрді</a:t>
            </a:r>
            <a:r>
              <a:rPr lang="ru-RU" sz="1800" dirty="0" smtClean="0"/>
              <a:t>. </a:t>
            </a:r>
          </a:p>
          <a:p>
            <a:pPr algn="just"/>
            <a:r>
              <a:rPr lang="ru-RU" sz="1800" dirty="0" smtClean="0"/>
              <a:t>1953ж. -  Елизаветы </a:t>
            </a:r>
            <a:r>
              <a:rPr lang="en-US" sz="1800" dirty="0" smtClean="0"/>
              <a:t>II</a:t>
            </a:r>
            <a:r>
              <a:rPr lang="kk-KZ" sz="1800" dirty="0" smtClean="0"/>
              <a:t>-ні  ұлықтау рәсімін көрсетті. Бір аптада</a:t>
            </a:r>
            <a:r>
              <a:rPr lang="ru-RU" sz="1800" dirty="0" smtClean="0"/>
              <a:t> </a:t>
            </a:r>
            <a:r>
              <a:rPr lang="ru-RU" sz="1800" dirty="0" err="1" smtClean="0"/>
              <a:t>Францияда</a:t>
            </a:r>
            <a:r>
              <a:rPr lang="ru-RU" sz="1800" dirty="0" smtClean="0"/>
              <a:t> 5 </a:t>
            </a:r>
            <a:r>
              <a:rPr lang="ru-RU" sz="1800" dirty="0" err="1" smtClean="0"/>
              <a:t>мың теледидар</a:t>
            </a:r>
            <a:r>
              <a:rPr lang="ru-RU" sz="1800" dirty="0" smtClean="0"/>
              <a:t> </a:t>
            </a:r>
            <a:r>
              <a:rPr lang="ru-RU" sz="1800" dirty="0" err="1" smtClean="0"/>
              <a:t>сатылды</a:t>
            </a:r>
            <a:r>
              <a:rPr lang="ru-RU" sz="1800" dirty="0" smtClean="0"/>
              <a:t>. </a:t>
            </a:r>
            <a:endParaRPr lang="ru-RU" sz="2000"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63525" y="476673"/>
            <a:ext cx="7386638" cy="5619328"/>
          </a:xfrm>
        </p:spPr>
        <p:txBody>
          <a:bodyPr/>
          <a:lstStyle/>
          <a:p>
            <a:pPr>
              <a:buNone/>
            </a:pPr>
            <a:endParaRPr lang="ru-RU" sz="2000" dirty="0" smtClean="0"/>
          </a:p>
          <a:p>
            <a:r>
              <a:rPr lang="ru-RU" sz="2000" dirty="0" smtClean="0"/>
              <a:t> Мемлекеттік </a:t>
            </a:r>
            <a:r>
              <a:rPr lang="ru-RU" sz="2000" dirty="0" err="1" smtClean="0"/>
              <a:t>телеарналар</a:t>
            </a:r>
            <a:r>
              <a:rPr lang="ru-RU" sz="2000" dirty="0" smtClean="0"/>
              <a:t>: </a:t>
            </a:r>
          </a:p>
          <a:p>
            <a:pPr>
              <a:buNone/>
            </a:pPr>
            <a:r>
              <a:rPr lang="ru-RU" sz="2000" dirty="0" smtClean="0"/>
              <a:t>       Франс-2 </a:t>
            </a:r>
          </a:p>
          <a:p>
            <a:pPr>
              <a:buNone/>
            </a:pPr>
            <a:r>
              <a:rPr lang="ru-RU" sz="2000" dirty="0" smtClean="0"/>
              <a:t>       Франс-3</a:t>
            </a:r>
          </a:p>
          <a:p>
            <a:pPr>
              <a:buNone/>
            </a:pPr>
            <a:r>
              <a:rPr lang="ru-RU" sz="2000" dirty="0" smtClean="0"/>
              <a:t>       </a:t>
            </a:r>
            <a:r>
              <a:rPr lang="ru-RU" sz="2000" dirty="0" err="1" smtClean="0"/>
              <a:t>Ла</a:t>
            </a:r>
            <a:r>
              <a:rPr lang="ru-RU" sz="2000" dirty="0" smtClean="0"/>
              <a:t> </a:t>
            </a:r>
            <a:r>
              <a:rPr lang="ru-RU" sz="2000" dirty="0" err="1" smtClean="0"/>
              <a:t>сэнкьем</a:t>
            </a:r>
            <a:r>
              <a:rPr lang="ru-RU" sz="2000" dirty="0" smtClean="0"/>
              <a:t> – </a:t>
            </a:r>
            <a:r>
              <a:rPr lang="ru-RU" sz="2000" dirty="0" err="1" smtClean="0"/>
              <a:t>танымдық телеарна</a:t>
            </a:r>
            <a:endParaRPr lang="ru-RU" sz="2000" dirty="0" smtClean="0"/>
          </a:p>
          <a:p>
            <a:r>
              <a:rPr lang="ru-RU" sz="2000" dirty="0" err="1" smtClean="0"/>
              <a:t>Жеке</a:t>
            </a:r>
            <a:r>
              <a:rPr lang="ru-RU" sz="2000" dirty="0" smtClean="0"/>
              <a:t> </a:t>
            </a:r>
            <a:r>
              <a:rPr lang="ru-RU" sz="2000" dirty="0" err="1" smtClean="0"/>
              <a:t>меншік</a:t>
            </a:r>
            <a:r>
              <a:rPr lang="ru-RU" sz="2000" dirty="0" smtClean="0"/>
              <a:t> </a:t>
            </a:r>
            <a:r>
              <a:rPr lang="ru-RU" sz="2000" dirty="0" err="1" smtClean="0"/>
              <a:t>телеарналар</a:t>
            </a:r>
            <a:r>
              <a:rPr lang="ru-RU" sz="2000" dirty="0" smtClean="0"/>
              <a:t>:</a:t>
            </a:r>
          </a:p>
          <a:p>
            <a:pPr>
              <a:buNone/>
            </a:pPr>
            <a:r>
              <a:rPr lang="ru-RU" sz="2000" dirty="0" smtClean="0"/>
              <a:t>       ТФ 1 - (</a:t>
            </a:r>
            <a:r>
              <a:rPr lang="ru-RU" sz="2000" dirty="0" err="1" smtClean="0"/>
              <a:t>Буиг</a:t>
            </a:r>
            <a:r>
              <a:rPr lang="ru-RU" sz="2000" dirty="0" smtClean="0"/>
              <a:t>) </a:t>
            </a:r>
          </a:p>
          <a:p>
            <a:pPr>
              <a:buNone/>
            </a:pPr>
            <a:r>
              <a:rPr lang="ru-RU" sz="2000" dirty="0" smtClean="0"/>
              <a:t>        М 6  </a:t>
            </a:r>
            <a:r>
              <a:rPr lang="ru-RU" sz="2000" dirty="0" err="1" smtClean="0"/>
              <a:t>және </a:t>
            </a:r>
            <a:r>
              <a:rPr lang="ru-RU" sz="2000" dirty="0" smtClean="0"/>
              <a:t>Канал +</a:t>
            </a:r>
          </a:p>
          <a:p>
            <a:pPr>
              <a:buNone/>
            </a:pPr>
            <a:endParaRPr lang="ru-RU" sz="2000" dirty="0" smtClean="0"/>
          </a:p>
          <a:p>
            <a:pPr>
              <a:buNone/>
            </a:pPr>
            <a:r>
              <a:rPr lang="ru-RU" sz="2000" dirty="0" smtClean="0"/>
              <a:t>ТФ 1, Франс-2 </a:t>
            </a:r>
            <a:r>
              <a:rPr lang="ru-RU" sz="2000" dirty="0" err="1" smtClean="0"/>
              <a:t>және  </a:t>
            </a:r>
            <a:r>
              <a:rPr lang="ru-RU" sz="2000" dirty="0" smtClean="0"/>
              <a:t>Франс-3 </a:t>
            </a:r>
            <a:r>
              <a:rPr lang="ru-RU" sz="2000" dirty="0" err="1" smtClean="0"/>
              <a:t>аудиторияның </a:t>
            </a:r>
            <a:r>
              <a:rPr lang="ru-RU" sz="2000" dirty="0" smtClean="0"/>
              <a:t>80% </a:t>
            </a:r>
            <a:r>
              <a:rPr lang="ru-RU" sz="2000" dirty="0" err="1" smtClean="0"/>
              <a:t>қамтиды</a:t>
            </a:r>
            <a:r>
              <a:rPr lang="ru-RU" sz="2000" dirty="0" smtClean="0"/>
              <a:t>,  60%  </a:t>
            </a:r>
            <a:r>
              <a:rPr lang="ru-RU" sz="2000" dirty="0" err="1" smtClean="0"/>
              <a:t>жуық еуропалық бағдарламалар таратады</a:t>
            </a:r>
            <a:r>
              <a:rPr lang="ru-RU" sz="2000" dirty="0" smtClean="0"/>
              <a:t>. </a:t>
            </a:r>
            <a:endParaRPr lang="ru-RU"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Кимоно">
  <a:themeElements>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Кимоно">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Кимоно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Кимоно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Кимоно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Кимоно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Кимоно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942</TotalTime>
  <Words>766</Words>
  <Application>Microsoft Office PowerPoint</Application>
  <PresentationFormat>Экран (4:3)</PresentationFormat>
  <Paragraphs>71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Кимоно</vt:lpstr>
      <vt:lpstr>Францияның бұқаралық ақпарат құралдары   Франция бұқаралық ақпарт құралдарының жүйесі жоғары дамыған ел болып табылады. Француз журналистикасы әлемдегі ең ежелгі мерзімді баспасөздің бай тәжірибесі      қалыптасқан сала. Бұл елде апталық басылымдар 18ғ. дами бастаса, қазіргі кезде журналдардың саны 1000-ға жетеді. </vt:lpstr>
      <vt:lpstr>Презентация PowerPoint</vt:lpstr>
      <vt:lpstr>         Француздық күнделікті  газет  «Журналь де Пари» 1777 жылы пайда болды. Ұлы француз төңкерісі баспаны жаңа сатыға көтерді. Ол француз журналистикасының дамуына зор әсерін тигізген болатын.         Француз басылым ұзақ уақыттан бері  ұлттық, астаналық , аймақтық және жергілікті деп бөлінеді.   Ұлттық газеттер:   «Монд», «Экип», «Фигаро», «Либерасьон», «Франс-Суар», «Ожурдюи», «Круа», «Юманите»  Аймақтық газеттер:  «Уэст-Франс», «Паризьен», «Сюд-Уэст», «Вуа дю Нор», «Нувель Репюблик дю Сантр-Уэст», «Монтань», «Депеш дю Миди». </vt:lpstr>
      <vt:lpstr>Презентация PowerPoint</vt:lpstr>
      <vt:lpstr>Француз басылымдары бірнеше медиа-бірлестіктердің бақылауында. Олардың арасындағы ірілері мыналар:  АШЕТТ тобы. 1826 жылы Луи Ашетт құрған болатын. Басылымдармен қатар, кітап шығаруда үздіктер қатарында. Ұлыбританияда, Испанияда, АҚШ-та корпорациялары және журналдар мен радиостанциялары да бар. Р. ЭРСАНА тобы.  Күнделікті газеттердің көпшілігн иемденген. («Франс Суар», «Фигаро»). Бельгияда газет шығарады, Францияның үлкен қалаларында баспалары бар. Ф. АМОРИ тобы. Таралым жағынан жоғары топ.  «Париэьен», «Ожурдюи», «Компьютер Плюс», «Экип». БАЙЯР-ПРЕСС бірлестігі 1873 жылы құрылған.Католиктік басылыммен айналысады. прессы. Танымал журналдары: «Капиталь Сайте», «Эврика», «Максимум». ПЛЮРИКОММЮНИКАСЬОН — бес күнделікті басылымнан құралған бірлестік. («Монд» газеті) </vt:lpstr>
      <vt:lpstr>Презентация PowerPoint</vt:lpstr>
      <vt:lpstr>Презентация PowerPoint</vt:lpstr>
      <vt:lpstr>Француз теледидары мен радиосы</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Дифференциальная психология</dc:title>
  <dc:creator>V</dc:creator>
  <cp:lastModifiedBy>User</cp:lastModifiedBy>
  <cp:revision>93</cp:revision>
  <dcterms:created xsi:type="dcterms:W3CDTF">2013-02-05T13:15:20Z</dcterms:created>
  <dcterms:modified xsi:type="dcterms:W3CDTF">2020-09-13T17:06:06Z</dcterms:modified>
</cp:coreProperties>
</file>